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</p:sldIdLst>
  <p:sldSz cy="10287000" cx="18288000"/>
  <p:notesSz cx="6858000" cy="9144000"/>
  <p:embeddedFontLst>
    <p:embeddedFont>
      <p:font typeface="Open Sans"/>
      <p:regular r:id="rId9"/>
      <p:bold r:id="rId10"/>
      <p:italic r:id="rId11"/>
      <p:boldItalic r:id="rId1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13" roundtripDataSignature="AMtx7mjss9PPyvn9pxFu5Rw0bMtDRpNcB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D58E6CF-17A5-4F3A-991A-F8077D5AA8E5}">
  <a:tblStyle styleId="{DD58E6CF-17A5-4F3A-991A-F8077D5AA8E5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 b="off" i="off"/>
      <a:tcStyle>
        <a:fill>
          <a:solidFill>
            <a:schemeClr val="dk1">
              <a:alpha val="20000"/>
            </a:schemeClr>
          </a:solidFill>
        </a:fill>
      </a:tcStyle>
    </a:band1H>
    <a:band2H>
      <a:tcTxStyle b="off" i="off"/>
    </a:band2H>
    <a:band1V>
      <a:tcTxStyle b="off" i="off"/>
      <a:tcStyle>
        <a:fill>
          <a:solidFill>
            <a:schemeClr val="dk1">
              <a:alpha val="20000"/>
            </a:schemeClr>
          </a:solidFill>
        </a:fill>
      </a:tcStyle>
    </a:band1V>
    <a:band2V>
      <a:tcTxStyle b="off" i="off"/>
    </a:band2V>
    <a:lastCol>
      <a:tcTxStyle b="on" i="off"/>
    </a:lastCol>
    <a:firstCol>
      <a:tcTxStyle b="on" i="off"/>
    </a:firstCol>
    <a:lastRow>
      <a:tcTxStyle b="on" i="off"/>
      <a:tcStyle>
        <a:tcBdr>
          <a:top>
            <a:ln cap="flat" cmpd="sng" w="508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rgbClr val="FFFFFF">
              <a:alpha val="0"/>
            </a:srgbClr>
          </a:solidFill>
        </a:fill>
      </a:tcStyle>
    </a:lastRow>
    <a:seCell>
      <a:tcTxStyle b="off" i="off"/>
    </a:seCell>
    <a:swCell>
      <a:tcTxStyle b="off" i="off"/>
    </a:swCell>
    <a:firstRow>
      <a:tcTxStyle b="on" i="off"/>
      <a:tcStyle>
        <a:tcBdr>
          <a:bottom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rgbClr val="FFFFFF">
              <a:alpha val="0"/>
            </a:srgbClr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OpenSans-italic.fntdata"/><Relationship Id="rId10" Type="http://schemas.openxmlformats.org/officeDocument/2006/relationships/font" Target="fonts/OpenSans-bold.fntdata"/><Relationship Id="rId13" Type="http://customschemas.google.com/relationships/presentationmetadata" Target="metadata"/><Relationship Id="rId12" Type="http://schemas.openxmlformats.org/officeDocument/2006/relationships/font" Target="fonts/OpenSans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font" Target="fonts/OpenSans-regular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pt-B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" name="Google Shape;98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9" name="Google Shape;99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3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4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4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5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2" name="Google Shape;22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7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8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0" name="Google Shape;40;p8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1" name="Google Shape;4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9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9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8" name="Google Shape;48;p9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9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0" name="Google Shape;50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1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1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11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2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2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2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Relationship Id="rId4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"/>
          <p:cNvPicPr preferRelativeResize="0"/>
          <p:nvPr/>
        </p:nvPicPr>
        <p:blipFill rotWithShape="1">
          <a:blip r:embed="rId3">
            <a:alphaModFix/>
          </a:blip>
          <a:srcRect b="38013" l="0" r="0" t="25861"/>
          <a:stretch/>
        </p:blipFill>
        <p:spPr>
          <a:xfrm>
            <a:off x="0" y="0"/>
            <a:ext cx="18288000" cy="4401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734768" y="6305865"/>
            <a:ext cx="5126854" cy="244224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1" name="Google Shape;91;p1"/>
          <p:cNvGrpSpPr/>
          <p:nvPr/>
        </p:nvGrpSpPr>
        <p:grpSpPr>
          <a:xfrm>
            <a:off x="0" y="4220564"/>
            <a:ext cx="12362179" cy="6066436"/>
            <a:chOff x="0" y="-47625"/>
            <a:chExt cx="3255883" cy="1597744"/>
          </a:xfrm>
        </p:grpSpPr>
        <p:sp>
          <p:nvSpPr>
            <p:cNvPr id="92" name="Google Shape;92;p1"/>
            <p:cNvSpPr/>
            <p:nvPr/>
          </p:nvSpPr>
          <p:spPr>
            <a:xfrm>
              <a:off x="0" y="0"/>
              <a:ext cx="3255883" cy="1550119"/>
            </a:xfrm>
            <a:custGeom>
              <a:rect b="b" l="l" r="r" t="t"/>
              <a:pathLst>
                <a:path extrusionOk="0" h="1550119" w="3255883">
                  <a:moveTo>
                    <a:pt x="0" y="0"/>
                  </a:moveTo>
                  <a:lnTo>
                    <a:pt x="3255883" y="0"/>
                  </a:lnTo>
                  <a:lnTo>
                    <a:pt x="3255883" y="1550119"/>
                  </a:lnTo>
                  <a:lnTo>
                    <a:pt x="0" y="1550119"/>
                  </a:lnTo>
                  <a:close/>
                </a:path>
              </a:pathLst>
            </a:custGeom>
            <a:solidFill>
              <a:srgbClr val="2020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1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33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4" name="Google Shape;94;p1"/>
          <p:cNvSpPr txBox="1"/>
          <p:nvPr/>
        </p:nvSpPr>
        <p:spPr>
          <a:xfrm>
            <a:off x="948734" y="7564296"/>
            <a:ext cx="104646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b="0" i="0" lang="pt-BR" sz="66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ESTRATEGO PÓS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"/>
          <p:cNvSpPr txBox="1"/>
          <p:nvPr/>
        </p:nvSpPr>
        <p:spPr>
          <a:xfrm>
            <a:off x="939100" y="4705704"/>
            <a:ext cx="10219821" cy="282128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0"/>
              <a:buFont typeface="Arial"/>
              <a:buNone/>
            </a:pPr>
            <a:r>
              <a:rPr b="0" i="0" lang="pt-BR" sz="100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Black November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"/>
          <p:cNvSpPr txBox="1"/>
          <p:nvPr/>
        </p:nvSpPr>
        <p:spPr>
          <a:xfrm>
            <a:off x="1028700" y="647700"/>
            <a:ext cx="8194040" cy="7899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r>
              <a:rPr b="0" i="0" lang="pt-BR" sz="5600" u="none" cap="none" strike="noStrike">
                <a:solidFill>
                  <a:srgbClr val="202020"/>
                </a:solidFill>
                <a:latin typeface="Arial"/>
                <a:ea typeface="Arial"/>
                <a:cs typeface="Arial"/>
                <a:sym typeface="Arial"/>
              </a:rPr>
              <a:t>Política de negociação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Black November: o que é e como vender neste mês | Ecommerce na Prática" id="102" name="Google Shape;102;p2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Black November: o que é e como vender neste mês | Ecommerce na Prática" id="103" name="Google Shape;103;p2"/>
          <p:cNvSpPr/>
          <p:nvPr/>
        </p:nvSpPr>
        <p:spPr>
          <a:xfrm>
            <a:off x="307975" y="7937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Black November - Ofertas Especiais — Gazeta Shopping" id="104" name="Google Shape;104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773400" y="9029700"/>
            <a:ext cx="2261614" cy="139176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05" name="Google Shape;105;p2"/>
          <p:cNvGraphicFramePr/>
          <p:nvPr/>
        </p:nvGraphicFramePr>
        <p:xfrm>
          <a:off x="1371600" y="305136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{DD58E6CF-17A5-4F3A-991A-F8077D5AA8E5}</a:tableStyleId>
              </a:tblPr>
              <a:tblGrid>
                <a:gridCol w="2756650"/>
                <a:gridCol w="2996450"/>
                <a:gridCol w="3467100"/>
                <a:gridCol w="3124200"/>
                <a:gridCol w="3124200"/>
              </a:tblGrid>
              <a:tr h="1223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pt-BR" sz="20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ANO DO DÉBITO</a:t>
                      </a:r>
                      <a:endParaRPr sz="1400" u="none" cap="none" strike="noStrike"/>
                    </a:p>
                  </a:txBody>
                  <a:tcPr marT="9525" marB="0" marR="9525" marL="9525" anchor="ctr">
                    <a:solidFill>
                      <a:srgbClr val="1D1B1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pt-BR" sz="20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% DE DESCONTO </a:t>
                      </a:r>
                      <a:br>
                        <a:rPr b="0" lang="pt-BR" sz="20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b="0" lang="pt-BR" sz="20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À VISTA</a:t>
                      </a:r>
                      <a:endParaRPr b="0" i="0" sz="2000" u="none" cap="none" strike="noStrik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525" marB="0" marR="9525" marL="9525" anchor="ctr">
                    <a:solidFill>
                      <a:srgbClr val="1D1B1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lang="pt-BR" sz="20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% DE DESCONTO</a:t>
                      </a:r>
                      <a:br>
                        <a:rPr b="0" lang="pt-BR" sz="20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b="0" lang="pt-BR" sz="20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PARCELADO</a:t>
                      </a:r>
                      <a:endParaRPr b="0" i="0" sz="2000" u="none" cap="none" strike="noStrik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525" marB="0" marR="9525" marL="9525" anchor="ctr">
                    <a:solidFill>
                      <a:srgbClr val="1D1B1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Calibri"/>
                        <a:buNone/>
                      </a:pPr>
                      <a:r>
                        <a:rPr b="0" i="0" lang="pt-BR" sz="20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PLANO BOLETO</a:t>
                      </a:r>
                      <a:endParaRPr sz="1400" u="none" cap="none" strike="noStrike"/>
                    </a:p>
                  </a:txBody>
                  <a:tcPr marT="9525" marB="0" marR="9525" marL="9525" anchor="ctr">
                    <a:solidFill>
                      <a:srgbClr val="1D1B1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>
                          <a:solidFill>
                            <a:schemeClr val="lt1"/>
                          </a:solidFill>
                        </a:rPr>
                        <a:t>PARCELAMOS TUDO</a:t>
                      </a:r>
                      <a:endParaRPr sz="1400" u="none" cap="none" strike="noStrike"/>
                    </a:p>
                  </a:txBody>
                  <a:tcPr marT="9525" marB="0" marR="9525" marL="9525" anchor="ctr">
                    <a:solidFill>
                      <a:srgbClr val="1D1B10"/>
                    </a:solidFill>
                  </a:tcPr>
                </a:tc>
              </a:tr>
              <a:tr h="2021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/>
                        <a:t>TODOS OS ANOS</a:t>
                      </a:r>
                      <a:endParaRPr sz="1400" u="none" cap="none" strike="noStrike"/>
                    </a:p>
                  </a:txBody>
                  <a:tcPr marT="9525" marB="0" marR="9525" marL="95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lang="pt-BR" sz="2000"/>
                        <a:t>50</a:t>
                      </a:r>
                      <a:r>
                        <a:rPr b="0" lang="pt-B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% DE </a:t>
                      </a:r>
                      <a:r>
                        <a:rPr lang="pt-B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DESC. </a:t>
                      </a:r>
                      <a:endParaRPr sz="20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lang="pt-B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NO V</a:t>
                      </a:r>
                      <a:r>
                        <a:rPr lang="pt-BR" sz="2000"/>
                        <a:t>ALOR </a:t>
                      </a:r>
                      <a:r>
                        <a:rPr lang="pt-BR" sz="2000"/>
                        <a:t>CORRIGIDO</a:t>
                      </a:r>
                      <a:endParaRPr b="0" i="0" sz="20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525" marB="0" marR="9525" marL="95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pt-BR" sz="2000">
                          <a:solidFill>
                            <a:srgbClr val="000000"/>
                          </a:solidFill>
                        </a:rPr>
                        <a:t>30</a:t>
                      </a:r>
                      <a:r>
                        <a:rPr b="0" i="0" lang="pt-BR" sz="20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% </a:t>
                      </a:r>
                      <a:r>
                        <a:rPr b="0" lang="pt-B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 </a:t>
                      </a:r>
                      <a:r>
                        <a:rPr lang="pt-B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DESC. </a:t>
                      </a:r>
                      <a:endParaRPr sz="20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pt-B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NO V</a:t>
                      </a:r>
                      <a:r>
                        <a:rPr lang="pt-BR" sz="2000"/>
                        <a:t>ALOR CORRIGIDO</a:t>
                      </a:r>
                      <a:endParaRPr b="0" i="0" sz="2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525" marB="0" marR="9525" marL="95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pt-BR" sz="2000">
                          <a:solidFill>
                            <a:srgbClr val="000000"/>
                          </a:solidFill>
                        </a:rPr>
                        <a:t>30</a:t>
                      </a:r>
                      <a:r>
                        <a:rPr b="0" i="0" lang="pt-BR" sz="20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% DE ENTRADA  + 0</a:t>
                      </a:r>
                      <a:r>
                        <a:rPr lang="pt-BR" sz="2000">
                          <a:solidFill>
                            <a:srgbClr val="000000"/>
                          </a:solidFill>
                        </a:rPr>
                        <a:t>3</a:t>
                      </a:r>
                      <a:r>
                        <a:rPr b="0" i="0" lang="pt-BR" sz="20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X</a:t>
                      </a:r>
                      <a:endParaRPr b="0" i="0" sz="20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525" marB="0" marR="9525" marL="95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b="0" i="0" lang="pt-B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ATÉ </a:t>
                      </a:r>
                      <a:r>
                        <a:rPr lang="pt-BR" sz="2000"/>
                        <a:t>21</a:t>
                      </a:r>
                      <a:r>
                        <a:rPr b="0" i="0" lang="pt-B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X</a:t>
                      </a:r>
                      <a:br>
                        <a:rPr b="0" i="0" lang="pt-B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b="0" i="0" lang="pt-BR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(informar sobre JURO</a:t>
                      </a:r>
                      <a:r>
                        <a:rPr lang="pt-BR" sz="2000"/>
                        <a:t>S conforme cartão do aluno(a))</a:t>
                      </a:r>
                      <a:endParaRPr sz="1400" u="none" cap="none" strike="noStrike"/>
                    </a:p>
                  </a:txBody>
                  <a:tcPr marT="9525" marB="0" marR="9525" marL="9525" anchor="ctr"/>
                </a:tc>
              </a:tr>
            </a:tbl>
          </a:graphicData>
        </a:graphic>
      </p:graphicFrame>
      <p:sp>
        <p:nvSpPr>
          <p:cNvPr id="106" name="Google Shape;106;p2"/>
          <p:cNvSpPr txBox="1"/>
          <p:nvPr/>
        </p:nvSpPr>
        <p:spPr>
          <a:xfrm>
            <a:off x="3288150" y="7579250"/>
            <a:ext cx="11711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r>
              <a:rPr b="1" lang="pt-BR" sz="2800">
                <a:solidFill>
                  <a:schemeClr val="accent5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agamento parcelado com entrada para 72h para efetivar a negociação</a:t>
            </a:r>
            <a:endParaRPr b="1" sz="3100">
              <a:solidFill>
                <a:schemeClr val="accent5"/>
              </a:solidFill>
            </a:endParaRPr>
          </a:p>
        </p:txBody>
      </p:sp>
      <p:sp>
        <p:nvSpPr>
          <p:cNvPr id="107" name="Google Shape;107;p2"/>
          <p:cNvSpPr txBox="1"/>
          <p:nvPr/>
        </p:nvSpPr>
        <p:spPr>
          <a:xfrm>
            <a:off x="11381281" y="2452574"/>
            <a:ext cx="5492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pt-BR" sz="280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Campanha vigente até 31/12/2025</a:t>
            </a:r>
            <a:endParaRPr sz="3100">
              <a:solidFill>
                <a:schemeClr val="accent5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  <dc:creator>Andre Santana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0D2D1FE0C6AE485AAC347A65AD43AADB</vt:lpwstr>
  </property>
  <property fmtid="{D5CDD505-2E9C-101B-9397-08002B2CF9AE}" pid="3" name="KSOProductBuildVer">
    <vt:lpwstr>1046-11.2.0.11341</vt:lpwstr>
  </property>
</Properties>
</file>