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Quattrocento Sans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64">
          <p15:clr>
            <a:srgbClr val="A4A3A4"/>
          </p15:clr>
        </p15:guide>
        <p15:guide id="2" pos="3840">
          <p15:clr>
            <a:srgbClr val="A4A3A4"/>
          </p15:clr>
        </p15:guide>
        <p15:guide id="3" pos="456">
          <p15:clr>
            <a:srgbClr val="A4A3A4"/>
          </p15:clr>
        </p15:guide>
        <p15:guide id="4" pos="720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adh1jQwbanbs4w7dqrfoEWPQ3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D61E1B-E145-4E56-B280-B62D0BDB054A}">
  <a:tblStyle styleId="{79D61E1B-E145-4E56-B280-B62D0BDB054A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rgbClr val="5B9BD5">
              <a:alpha val="20000"/>
            </a:srgb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5B9BD5">
              <a:alpha val="20000"/>
            </a:srgb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rgbClr val="5B9BD5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064"/>
        <p:guide pos="3840"/>
        <p:guide pos="456"/>
        <p:guide pos="7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is conteúd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5.png"/><Relationship Id="rId10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mailto:operacional.02@grupocobrafix.com.br" TargetMode="Externa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 descr="fundo-azul-claro - CREA-S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" descr="Esta imagem é a mão de uma mulher escrevendo em um pedaço de papel. "/>
          <p:cNvGrpSpPr/>
          <p:nvPr/>
        </p:nvGrpSpPr>
        <p:grpSpPr>
          <a:xfrm>
            <a:off x="3457133" y="-1113922"/>
            <a:ext cx="8739542" cy="8952049"/>
            <a:chOff x="4597682" y="-965685"/>
            <a:chExt cx="7594319" cy="7778979"/>
          </a:xfrm>
        </p:grpSpPr>
        <p:sp>
          <p:nvSpPr>
            <p:cNvPr id="91" name="Google Shape;91;p1"/>
            <p:cNvSpPr/>
            <p:nvPr/>
          </p:nvSpPr>
          <p:spPr>
            <a:xfrm>
              <a:off x="4597682" y="-6899"/>
              <a:ext cx="7594319" cy="6820193"/>
            </a:xfrm>
            <a:custGeom>
              <a:avLst/>
              <a:gdLst/>
              <a:ahLst/>
              <a:cxnLst/>
              <a:rect l="l" t="t" r="r" b="b"/>
              <a:pathLst>
                <a:path w="2254" h="2026" extrusionOk="0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7013242" y="696116"/>
              <a:ext cx="4952475" cy="5272569"/>
            </a:xfrm>
            <a:custGeom>
              <a:avLst/>
              <a:gdLst/>
              <a:ahLst/>
              <a:cxnLst/>
              <a:rect l="l" t="t" r="r" b="b"/>
              <a:pathLst>
                <a:path w="2294" h="2207" extrusionOk="0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1804938" y="-14067"/>
              <a:ext cx="387063" cy="7168"/>
            </a:xfrm>
            <a:custGeom>
              <a:avLst/>
              <a:gdLst/>
              <a:ahLst/>
              <a:cxnLst/>
              <a:rect l="l" t="t" r="r" b="b"/>
              <a:pathLst>
                <a:path w="115" h="2" extrusionOk="0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 rot="-676547">
              <a:off x="6655548" y="-439156"/>
              <a:ext cx="5488008" cy="1037277"/>
            </a:xfrm>
            <a:custGeom>
              <a:avLst/>
              <a:gdLst/>
              <a:ahLst/>
              <a:cxnLst/>
              <a:rect l="l" t="t" r="r" b="b"/>
              <a:pathLst>
                <a:path w="5488008" h="1037277" extrusionOk="0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  <a:gs pos="100000">
                  <a:srgbClr val="6672E4"/>
                </a:gs>
              </a:gsLst>
              <a:lin ang="2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5" name="Google Shape;9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3" y="-10552"/>
            <a:ext cx="1528348" cy="69427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/>
          <p:nvPr/>
        </p:nvSpPr>
        <p:spPr>
          <a:xfrm rot="-651108">
            <a:off x="6871571" y="1300759"/>
            <a:ext cx="4311908" cy="517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rgbClr val="323232"/>
                </a:solidFill>
                <a:latin typeface="Montserrat"/>
                <a:ea typeface="Montserrat"/>
                <a:cs typeface="Montserrat"/>
                <a:sym typeface="Montserrat"/>
              </a:rPr>
              <a:t>O Colégio Piaso nasceu do anseio de dois irmãos apaixonados pelo legado educacional.  Fundado em 2015 na cidade de Diadema, o Piaso trouxe para nossa região, uma proposta pioneira e transformadora de educação bilíngue sem perder a identidade e a cultura da língua portuguesa.​</a:t>
            </a:r>
            <a:endParaRPr sz="1200">
              <a:solidFill>
                <a:srgbClr val="3232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rgbClr val="323232"/>
                </a:solidFill>
                <a:latin typeface="Montserrat"/>
                <a:ea typeface="Montserrat"/>
                <a:cs typeface="Montserrat"/>
                <a:sym typeface="Montserrat"/>
              </a:rPr>
              <a:t>Nosso colégio é a prova de que um sonho sonhado junto torna-se realidade. Em 2022 é inaugurado nossa nova unidade, totalmente planejada para atender os estudantes do ensino fundamental anos finais ao ensino médio, privilegiando ainda mais nossa proposta pedagógica.​</a:t>
            </a:r>
            <a:endParaRPr sz="1200">
              <a:solidFill>
                <a:srgbClr val="3232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rgbClr val="323232"/>
                </a:solidFill>
                <a:latin typeface="Montserrat"/>
                <a:ea typeface="Montserrat"/>
                <a:cs typeface="Montserrat"/>
                <a:sym typeface="Montserrat"/>
              </a:rPr>
              <a:t>Entendemos educação como uma ação transformadora, que prepara os estudantes para um mundo em constante evolução. E neste processo fornece as ferramentas adequadas para que a aprendizagem aconteça de forma significativa, prazerosa e feliz.</a:t>
            </a:r>
            <a:endParaRPr sz="1200">
              <a:solidFill>
                <a:srgbClr val="32323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>
                <a:solidFill>
                  <a:srgbClr val="323232"/>
                </a:solidFill>
                <a:latin typeface="Montserrat"/>
                <a:ea typeface="Montserrat"/>
                <a:cs typeface="Montserrat"/>
                <a:sym typeface="Montserrat"/>
              </a:rPr>
              <a:t>Mais que um colégio, somos a contribuição necessária para o desenvolvimento do seu filho!</a:t>
            </a:r>
            <a:endParaRPr sz="1100">
              <a:solidFill>
                <a:srgbClr val="281A3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p1" title="pias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1053" y="1522224"/>
            <a:ext cx="3712701" cy="186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" descr="fundo-azul-claro - CREA-S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767450" y="404397"/>
            <a:ext cx="7354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pt-BR" sz="34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POLÍTICA DE NEGOCIAÇÃO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" name="Google Shape;105;p3"/>
          <p:cNvCxnSpPr/>
          <p:nvPr/>
        </p:nvCxnSpPr>
        <p:spPr>
          <a:xfrm>
            <a:off x="767447" y="-10552"/>
            <a:ext cx="0" cy="6868552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6" name="Google Shape;10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3" y="6163723"/>
            <a:ext cx="1528346" cy="6942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7" name="Google Shape;107;p3"/>
          <p:cNvGraphicFramePr/>
          <p:nvPr>
            <p:extLst>
              <p:ext uri="{D42A27DB-BD31-4B8C-83A1-F6EECF244321}">
                <p14:modId xmlns:p14="http://schemas.microsoft.com/office/powerpoint/2010/main" val="139744346"/>
              </p:ext>
            </p:extLst>
          </p:nvPr>
        </p:nvGraphicFramePr>
        <p:xfrm>
          <a:off x="853828" y="1641893"/>
          <a:ext cx="10639675" cy="3145375"/>
        </p:xfrm>
        <a:graphic>
          <a:graphicData uri="http://schemas.openxmlformats.org/drawingml/2006/table">
            <a:tbl>
              <a:tblPr>
                <a:noFill/>
                <a:tableStyleId>{79D61E1B-E145-4E56-B280-B62D0BDB054A}</a:tableStyleId>
              </a:tblPr>
              <a:tblGrid>
                <a:gridCol w="129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99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ANO DO DÉBITO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% DE DESCONTO 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À VISTA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% DE DESCONTO 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PARCELADO 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PLANO A (BOLETO)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PLANO B (BOLETO)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b="1" u="none" strike="noStrike" cap="none">
                          <a:solidFill>
                            <a:schemeClr val="lt1"/>
                          </a:solidFill>
                        </a:rPr>
                        <a:t>FORMA DE PAGAMENTO CARTÃO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7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</a:rPr>
                        <a:t>2025</a:t>
                      </a:r>
                      <a:endParaRPr sz="1400" u="none" strike="noStrike" cap="none"/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dirty="0" smtClean="0">
                          <a:solidFill>
                            <a:srgbClr val="44546A"/>
                          </a:solidFill>
                        </a:rPr>
                        <a:t>20% corrigido</a:t>
                      </a:r>
                      <a:endParaRPr sz="1400" b="0" u="none" strike="noStrike" cap="none" dirty="0">
                        <a:solidFill>
                          <a:srgbClr val="44546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SEM DESCONTO</a:t>
                      </a:r>
                      <a:endParaRPr sz="1400" u="none" strike="noStrike" cap="none">
                        <a:solidFill>
                          <a:srgbClr val="44546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b="1" i="1" u="none" strike="noStrike" cap="none" dirty="0">
                          <a:solidFill>
                            <a:srgbClr val="44546A"/>
                          </a:solidFill>
                        </a:rPr>
                        <a:t/>
                      </a:r>
                      <a:br>
                        <a:rPr lang="pt-BR" sz="1400" b="1" i="1" u="none" strike="noStrike" cap="none" dirty="0">
                          <a:solidFill>
                            <a:srgbClr val="44546A"/>
                          </a:solidFill>
                        </a:rPr>
                      </a:br>
                      <a:r>
                        <a:rPr lang="pt-BR" sz="1400" b="1" i="1" u="none" strike="noStrike" cap="none" dirty="0">
                          <a:solidFill>
                            <a:srgbClr val="44546A"/>
                          </a:solidFill>
                        </a:rPr>
                        <a:t/>
                      </a:r>
                      <a:br>
                        <a:rPr lang="pt-BR" sz="1400" b="1" i="1" u="none" strike="noStrike" cap="none" dirty="0">
                          <a:solidFill>
                            <a:srgbClr val="44546A"/>
                          </a:solidFill>
                        </a:rPr>
                      </a:br>
                      <a:r>
                        <a:rPr lang="pt-BR" sz="1400" u="none" strike="noStrike" cap="none" dirty="0">
                          <a:solidFill>
                            <a:srgbClr val="44546A"/>
                          </a:solidFill>
                        </a:rPr>
                        <a:t>30% DE ENTRADA + 3X </a:t>
                      </a:r>
                      <a:br>
                        <a:rPr lang="pt-BR" sz="1400" u="none" strike="noStrike" cap="none" dirty="0">
                          <a:solidFill>
                            <a:srgbClr val="44546A"/>
                          </a:solidFill>
                        </a:rPr>
                      </a:br>
                      <a:r>
                        <a:rPr lang="pt-BR" sz="1400" u="none" strike="noStrike" cap="none" dirty="0">
                          <a:solidFill>
                            <a:srgbClr val="44546A"/>
                          </a:solidFill>
                        </a:rPr>
                        <a:t>(</a:t>
                      </a:r>
                      <a:r>
                        <a:rPr lang="pt-BR" dirty="0">
                          <a:solidFill>
                            <a:srgbClr val="44546A"/>
                          </a:solidFill>
                        </a:rPr>
                        <a:t>ATÉ MIL REAIS) OU</a:t>
                      </a:r>
                      <a:br>
                        <a:rPr lang="pt-BR" dirty="0">
                          <a:solidFill>
                            <a:srgbClr val="44546A"/>
                          </a:solidFill>
                        </a:rPr>
                      </a:br>
                      <a:r>
                        <a:rPr lang="pt-BR" dirty="0">
                          <a:solidFill>
                            <a:srgbClr val="44546A"/>
                          </a:solidFill>
                        </a:rPr>
                        <a:t>ATÉ 5X (ACIMA DE MIL)</a:t>
                      </a:r>
                      <a:endParaRPr sz="1400" b="1" i="1" u="none" strike="noStrike" cap="none" dirty="0">
                        <a:solidFill>
                          <a:srgbClr val="44546A"/>
                        </a:solidFill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b="1" i="1" dirty="0">
                          <a:solidFill>
                            <a:schemeClr val="dk2"/>
                          </a:solidFill>
                        </a:rPr>
                        <a:t/>
                      </a:r>
                      <a:br>
                        <a:rPr lang="pt-BR" b="1" i="1" dirty="0">
                          <a:solidFill>
                            <a:schemeClr val="dk2"/>
                          </a:solidFill>
                        </a:rPr>
                      </a:br>
                      <a:r>
                        <a:rPr lang="pt-BR" b="1" i="1" dirty="0">
                          <a:solidFill>
                            <a:schemeClr val="dk2"/>
                          </a:solidFill>
                        </a:rPr>
                        <a:t/>
                      </a:r>
                      <a:br>
                        <a:rPr lang="pt-BR" b="1" i="1" dirty="0">
                          <a:solidFill>
                            <a:schemeClr val="dk2"/>
                          </a:solidFill>
                        </a:rPr>
                      </a:br>
                      <a:r>
                        <a:rPr lang="pt-BR" dirty="0">
                          <a:solidFill>
                            <a:schemeClr val="dk2"/>
                          </a:solidFill>
                        </a:rPr>
                        <a:t>15% DE ENTRADA + 3X </a:t>
                      </a:r>
                      <a:br>
                        <a:rPr lang="pt-BR" dirty="0">
                          <a:solidFill>
                            <a:schemeClr val="dk2"/>
                          </a:solidFill>
                        </a:rPr>
                      </a:br>
                      <a:r>
                        <a:rPr lang="pt-BR" dirty="0">
                          <a:solidFill>
                            <a:schemeClr val="dk2"/>
                          </a:solidFill>
                        </a:rPr>
                        <a:t>(ATÉ MIL REAIS) OU</a:t>
                      </a:r>
                      <a:br>
                        <a:rPr lang="pt-BR" dirty="0">
                          <a:solidFill>
                            <a:schemeClr val="dk2"/>
                          </a:solidFill>
                        </a:rPr>
                      </a:br>
                      <a:r>
                        <a:rPr lang="pt-BR" dirty="0">
                          <a:solidFill>
                            <a:schemeClr val="dk2"/>
                          </a:solidFill>
                        </a:rPr>
                        <a:t>ATÉ 5X (ACIMA DE MIL)</a:t>
                      </a:r>
                      <a:r>
                        <a:rPr lang="pt-BR" sz="1400" u="none" strike="noStrike" cap="none" dirty="0">
                          <a:solidFill>
                            <a:srgbClr val="44546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 sz="1400" u="none" strike="noStrike" cap="none" dirty="0">
                        <a:solidFill>
                          <a:srgbClr val="44546A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pt-BR" sz="1500" u="none" strike="noStrike" cap="none">
                          <a:solidFill>
                            <a:schemeClr val="dk2"/>
                          </a:solidFill>
                        </a:rPr>
                        <a:t>ATÉ MIL REAIS </a:t>
                      </a:r>
                      <a:r>
                        <a:rPr lang="pt-BR" sz="1500">
                          <a:solidFill>
                            <a:schemeClr val="dk2"/>
                          </a:solidFill>
                        </a:rPr>
                        <a:t>3</a:t>
                      </a:r>
                      <a:r>
                        <a:rPr lang="pt-BR" sz="1500" u="none" strike="noStrike" cap="none">
                          <a:solidFill>
                            <a:schemeClr val="dk2"/>
                          </a:solidFill>
                        </a:rPr>
                        <a:t> X</a:t>
                      </a:r>
                      <a:br>
                        <a:rPr lang="pt-BR" sz="1500" u="none" strike="noStrike" cap="none">
                          <a:solidFill>
                            <a:schemeClr val="dk2"/>
                          </a:solidFill>
                        </a:rPr>
                      </a:br>
                      <a:r>
                        <a:rPr lang="pt-BR" sz="1500" u="none" strike="noStrike" cap="none">
                          <a:solidFill>
                            <a:schemeClr val="dk2"/>
                          </a:solidFill>
                        </a:rPr>
                        <a:t/>
                      </a:r>
                      <a:br>
                        <a:rPr lang="pt-BR" sz="1500" u="none" strike="noStrike" cap="none">
                          <a:solidFill>
                            <a:schemeClr val="dk2"/>
                          </a:solidFill>
                        </a:rPr>
                      </a:br>
                      <a:r>
                        <a:rPr lang="pt-BR" sz="1500" u="none" strike="noStrike" cap="none">
                          <a:solidFill>
                            <a:schemeClr val="dk2"/>
                          </a:solidFill>
                        </a:rPr>
                        <a:t>ACIMA DE MIL REAIS ATÉ 5X</a:t>
                      </a:r>
                      <a:endParaRPr sz="1500" u="none" strike="noStrike" cap="none"/>
                    </a:p>
                  </a:txBody>
                  <a:tcPr marL="6125" marR="6125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7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</a:rPr>
                        <a:t>202</a:t>
                      </a:r>
                      <a:r>
                        <a:rPr lang="pt-BR">
                          <a:solidFill>
                            <a:srgbClr val="44546A"/>
                          </a:solidFill>
                        </a:rPr>
                        <a:t>4</a:t>
                      </a: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</a:rPr>
                        <a:t> E ANTERIORES</a:t>
                      </a:r>
                      <a:endParaRPr sz="1400" b="0" u="none" strike="noStrike" cap="none">
                        <a:solidFill>
                          <a:srgbClr val="44546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dirty="0" smtClean="0">
                          <a:solidFill>
                            <a:srgbClr val="44546A"/>
                          </a:solidFill>
                        </a:rPr>
                        <a:t>20% corrigido</a:t>
                      </a:r>
                      <a:endParaRPr lang="pt-BR" dirty="0">
                        <a:solidFill>
                          <a:srgbClr val="44546A"/>
                        </a:solidFill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dirty="0" smtClean="0">
                          <a:solidFill>
                            <a:schemeClr val="dk2"/>
                          </a:solidFill>
                        </a:rPr>
                        <a:t>10% Corrigido</a:t>
                      </a:r>
                      <a:endParaRPr sz="1400" b="0" u="none" strike="noStrike" cap="none" dirty="0">
                        <a:solidFill>
                          <a:srgbClr val="44546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</a:rPr>
                        <a:t>30% DE ENTRADA + 0</a:t>
                      </a:r>
                      <a:r>
                        <a:rPr lang="pt-BR">
                          <a:solidFill>
                            <a:srgbClr val="44546A"/>
                          </a:solidFill>
                        </a:rPr>
                        <a:t>8</a:t>
                      </a: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</a:rPr>
                        <a:t>X</a:t>
                      </a:r>
                      <a:endParaRPr sz="1400" b="0" u="none" strike="noStrike" cap="none">
                        <a:solidFill>
                          <a:srgbClr val="44546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Calibri"/>
                        <a:buNone/>
                      </a:pP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</a:rPr>
                        <a:t>15% DE ENTRADA + 0</a:t>
                      </a:r>
                      <a:r>
                        <a:rPr lang="pt-BR">
                          <a:solidFill>
                            <a:srgbClr val="44546A"/>
                          </a:solidFill>
                        </a:rPr>
                        <a:t>8</a:t>
                      </a:r>
                      <a:r>
                        <a:rPr lang="pt-BR" sz="1400" u="none" strike="noStrike" cap="none">
                          <a:solidFill>
                            <a:srgbClr val="44546A"/>
                          </a:solidFill>
                        </a:rPr>
                        <a:t>X</a:t>
                      </a:r>
                      <a:endParaRPr sz="1400" b="0" u="none" strike="noStrike" cap="none">
                        <a:solidFill>
                          <a:srgbClr val="44546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4546A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500" u="none" strike="noStrike" cap="none" dirty="0">
                          <a:solidFill>
                            <a:srgbClr val="44546A"/>
                          </a:solidFill>
                        </a:rPr>
                        <a:t>ATÉ 12 X</a:t>
                      </a:r>
                      <a:r>
                        <a:rPr lang="pt-BR" sz="1500" b="0" u="none" strike="noStrike" cap="none" dirty="0">
                          <a:solidFill>
                            <a:srgbClr val="44546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500" b="0" u="none" strike="noStrike" cap="none" dirty="0">
                        <a:solidFill>
                          <a:srgbClr val="44546A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125" marR="6125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8" name="Google Shape;108;p3"/>
          <p:cNvSpPr txBox="1"/>
          <p:nvPr/>
        </p:nvSpPr>
        <p:spPr>
          <a:xfrm>
            <a:off x="3087915" y="5707129"/>
            <a:ext cx="64590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Char char="➔"/>
            </a:pPr>
            <a:r>
              <a:rPr lang="pt-BR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Parcelamento mínimo R$200,00 (Boleto/cartão)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Char char="➔"/>
            </a:pPr>
            <a:r>
              <a:rPr lang="pt-BR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V.P – valor principal – ou o nominal da dívida.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3" title="pias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98475" y="102100"/>
            <a:ext cx="1263048" cy="63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 descr="fundo-azul-claro - CREA-S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oogle Shape;116;p4" descr="Esta imagem é de um homem visto de trás. "/>
          <p:cNvGrpSpPr/>
          <p:nvPr/>
        </p:nvGrpSpPr>
        <p:grpSpPr>
          <a:xfrm>
            <a:off x="4787106" y="4090625"/>
            <a:ext cx="2668588" cy="2679787"/>
            <a:chOff x="4832350" y="3127375"/>
            <a:chExt cx="2668588" cy="2679787"/>
          </a:xfrm>
        </p:grpSpPr>
        <p:sp>
          <p:nvSpPr>
            <p:cNvPr id="117" name="Google Shape;117;p4"/>
            <p:cNvSpPr/>
            <p:nvPr/>
          </p:nvSpPr>
          <p:spPr>
            <a:xfrm>
              <a:off x="6364288" y="3810000"/>
              <a:ext cx="1004888" cy="1736725"/>
            </a:xfrm>
            <a:custGeom>
              <a:avLst/>
              <a:gdLst/>
              <a:ahLst/>
              <a:cxnLst/>
              <a:rect l="l" t="t" r="r" b="b"/>
              <a:pathLst>
                <a:path w="175" h="303" extrusionOk="0">
                  <a:moveTo>
                    <a:pt x="82" y="75"/>
                  </a:moveTo>
                  <a:cubicBezTo>
                    <a:pt x="82" y="75"/>
                    <a:pt x="175" y="184"/>
                    <a:pt x="172" y="242"/>
                  </a:cubicBezTo>
                  <a:cubicBezTo>
                    <a:pt x="169" y="299"/>
                    <a:pt x="126" y="303"/>
                    <a:pt x="103" y="242"/>
                  </a:cubicBezTo>
                  <a:cubicBezTo>
                    <a:pt x="81" y="180"/>
                    <a:pt x="49" y="89"/>
                    <a:pt x="49" y="89"/>
                  </a:cubicBezTo>
                  <a:cubicBezTo>
                    <a:pt x="49" y="89"/>
                    <a:pt x="27" y="74"/>
                    <a:pt x="22" y="67"/>
                  </a:cubicBezTo>
                  <a:cubicBezTo>
                    <a:pt x="17" y="61"/>
                    <a:pt x="13" y="39"/>
                    <a:pt x="7" y="36"/>
                  </a:cubicBezTo>
                  <a:cubicBezTo>
                    <a:pt x="0" y="33"/>
                    <a:pt x="12" y="26"/>
                    <a:pt x="23" y="36"/>
                  </a:cubicBezTo>
                  <a:cubicBezTo>
                    <a:pt x="33" y="46"/>
                    <a:pt x="30" y="57"/>
                    <a:pt x="35" y="54"/>
                  </a:cubicBezTo>
                  <a:cubicBezTo>
                    <a:pt x="40" y="50"/>
                    <a:pt x="8" y="10"/>
                    <a:pt x="8" y="5"/>
                  </a:cubicBezTo>
                  <a:cubicBezTo>
                    <a:pt x="9" y="0"/>
                    <a:pt x="30" y="21"/>
                    <a:pt x="30" y="21"/>
                  </a:cubicBezTo>
                  <a:cubicBezTo>
                    <a:pt x="30" y="21"/>
                    <a:pt x="44" y="19"/>
                    <a:pt x="51" y="25"/>
                  </a:cubicBezTo>
                  <a:cubicBezTo>
                    <a:pt x="58" y="30"/>
                    <a:pt x="67" y="43"/>
                    <a:pt x="70" y="49"/>
                  </a:cubicBezTo>
                  <a:cubicBezTo>
                    <a:pt x="72" y="55"/>
                    <a:pt x="75" y="66"/>
                    <a:pt x="82" y="75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905375" y="3141662"/>
              <a:ext cx="2479800" cy="26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6610350" y="4210050"/>
              <a:ext cx="752475" cy="1301750"/>
            </a:xfrm>
            <a:custGeom>
              <a:avLst/>
              <a:gdLst/>
              <a:ahLst/>
              <a:cxnLst/>
              <a:rect l="l" t="t" r="r" b="b"/>
              <a:pathLst>
                <a:path w="131" h="227" extrusionOk="0">
                  <a:moveTo>
                    <a:pt x="36" y="0"/>
                  </a:moveTo>
                  <a:cubicBezTo>
                    <a:pt x="36" y="0"/>
                    <a:pt x="5" y="19"/>
                    <a:pt x="0" y="22"/>
                  </a:cubicBezTo>
                  <a:cubicBezTo>
                    <a:pt x="0" y="22"/>
                    <a:pt x="64" y="203"/>
                    <a:pt x="94" y="215"/>
                  </a:cubicBezTo>
                  <a:cubicBezTo>
                    <a:pt x="124" y="227"/>
                    <a:pt x="131" y="194"/>
                    <a:pt x="130" y="168"/>
                  </a:cubicBezTo>
                  <a:cubicBezTo>
                    <a:pt x="129" y="138"/>
                    <a:pt x="99" y="55"/>
                    <a:pt x="36" y="0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4883150" y="5529263"/>
              <a:ext cx="2451100" cy="257175"/>
            </a:xfrm>
            <a:custGeom>
              <a:avLst/>
              <a:gdLst/>
              <a:ahLst/>
              <a:cxnLst/>
              <a:rect l="l" t="t" r="r" b="b"/>
              <a:pathLst>
                <a:path w="1544" h="162" extrusionOk="0">
                  <a:moveTo>
                    <a:pt x="1544" y="162"/>
                  </a:moveTo>
                  <a:lnTo>
                    <a:pt x="0" y="162"/>
                  </a:lnTo>
                  <a:lnTo>
                    <a:pt x="156" y="0"/>
                  </a:lnTo>
                  <a:lnTo>
                    <a:pt x="1436" y="0"/>
                  </a:lnTo>
                  <a:lnTo>
                    <a:pt x="1544" y="162"/>
                  </a:lnTo>
                  <a:close/>
                </a:path>
              </a:pathLst>
            </a:custGeom>
            <a:gradFill>
              <a:gsLst>
                <a:gs pos="0">
                  <a:srgbClr val="6FC9E0"/>
                </a:gs>
                <a:gs pos="39000">
                  <a:srgbClr val="4BC3E2"/>
                </a:gs>
                <a:gs pos="85000">
                  <a:srgbClr val="030341"/>
                </a:gs>
                <a:gs pos="100000">
                  <a:srgbClr val="03034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313363" y="4187825"/>
              <a:ext cx="1520825" cy="1598613"/>
            </a:xfrm>
            <a:custGeom>
              <a:avLst/>
              <a:gdLst/>
              <a:ahLst/>
              <a:cxnLst/>
              <a:rect l="l" t="t" r="r" b="b"/>
              <a:pathLst>
                <a:path w="265" h="279" extrusionOk="0">
                  <a:moveTo>
                    <a:pt x="265" y="279"/>
                  </a:moveTo>
                  <a:cubicBezTo>
                    <a:pt x="25" y="279"/>
                    <a:pt x="25" y="279"/>
                    <a:pt x="25" y="279"/>
                  </a:cubicBezTo>
                  <a:cubicBezTo>
                    <a:pt x="25" y="273"/>
                    <a:pt x="23" y="256"/>
                    <a:pt x="20" y="234"/>
                  </a:cubicBezTo>
                  <a:cubicBezTo>
                    <a:pt x="20" y="232"/>
                    <a:pt x="20" y="231"/>
                    <a:pt x="20" y="230"/>
                  </a:cubicBezTo>
                  <a:cubicBezTo>
                    <a:pt x="17" y="211"/>
                    <a:pt x="15" y="191"/>
                    <a:pt x="13" y="171"/>
                  </a:cubicBezTo>
                  <a:cubicBezTo>
                    <a:pt x="13" y="164"/>
                    <a:pt x="12" y="157"/>
                    <a:pt x="11" y="150"/>
                  </a:cubicBezTo>
                  <a:cubicBezTo>
                    <a:pt x="11" y="143"/>
                    <a:pt x="11" y="136"/>
                    <a:pt x="10" y="129"/>
                  </a:cubicBezTo>
                  <a:cubicBezTo>
                    <a:pt x="8" y="78"/>
                    <a:pt x="0" y="42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9" y="26"/>
                    <a:pt x="65" y="17"/>
                    <a:pt x="65" y="17"/>
                  </a:cubicBezTo>
                  <a:cubicBezTo>
                    <a:pt x="65" y="17"/>
                    <a:pt x="70" y="2"/>
                    <a:pt x="86" y="1"/>
                  </a:cubicBezTo>
                  <a:cubicBezTo>
                    <a:pt x="102" y="0"/>
                    <a:pt x="118" y="1"/>
                    <a:pt x="131" y="3"/>
                  </a:cubicBezTo>
                  <a:cubicBezTo>
                    <a:pt x="131" y="3"/>
                    <a:pt x="132" y="3"/>
                    <a:pt x="132" y="3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2" y="3"/>
                    <a:pt x="133" y="3"/>
                    <a:pt x="133" y="3"/>
                  </a:cubicBezTo>
                  <a:cubicBezTo>
                    <a:pt x="152" y="6"/>
                    <a:pt x="167" y="10"/>
                    <a:pt x="169" y="12"/>
                  </a:cubicBezTo>
                  <a:cubicBezTo>
                    <a:pt x="170" y="12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1" y="22"/>
                    <a:pt x="171" y="26"/>
                    <a:pt x="171" y="26"/>
                  </a:cubicBezTo>
                  <a:cubicBezTo>
                    <a:pt x="171" y="26"/>
                    <a:pt x="184" y="32"/>
                    <a:pt x="197" y="31"/>
                  </a:cubicBezTo>
                  <a:cubicBezTo>
                    <a:pt x="198" y="31"/>
                    <a:pt x="199" y="31"/>
                    <a:pt x="201" y="32"/>
                  </a:cubicBezTo>
                  <a:cubicBezTo>
                    <a:pt x="216" y="35"/>
                    <a:pt x="247" y="62"/>
                    <a:pt x="251" y="105"/>
                  </a:cubicBezTo>
                  <a:cubicBezTo>
                    <a:pt x="252" y="117"/>
                    <a:pt x="254" y="133"/>
                    <a:pt x="255" y="151"/>
                  </a:cubicBezTo>
                  <a:cubicBezTo>
                    <a:pt x="256" y="164"/>
                    <a:pt x="257" y="178"/>
                    <a:pt x="259" y="192"/>
                  </a:cubicBezTo>
                  <a:cubicBezTo>
                    <a:pt x="260" y="207"/>
                    <a:pt x="261" y="221"/>
                    <a:pt x="262" y="234"/>
                  </a:cubicBezTo>
                  <a:cubicBezTo>
                    <a:pt x="263" y="246"/>
                    <a:pt x="263" y="258"/>
                    <a:pt x="264" y="266"/>
                  </a:cubicBezTo>
                  <a:cubicBezTo>
                    <a:pt x="264" y="266"/>
                    <a:pt x="264" y="266"/>
                    <a:pt x="264" y="266"/>
                  </a:cubicBezTo>
                  <a:cubicBezTo>
                    <a:pt x="264" y="272"/>
                    <a:pt x="265" y="277"/>
                    <a:pt x="265" y="27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4832350" y="4359275"/>
              <a:ext cx="1382713" cy="1152525"/>
            </a:xfrm>
            <a:custGeom>
              <a:avLst/>
              <a:gdLst/>
              <a:ahLst/>
              <a:cxnLst/>
              <a:rect l="l" t="t" r="r" b="b"/>
              <a:pathLst>
                <a:path w="241" h="201" extrusionOk="0">
                  <a:moveTo>
                    <a:pt x="227" y="194"/>
                  </a:moveTo>
                  <a:cubicBezTo>
                    <a:pt x="224" y="194"/>
                    <a:pt x="160" y="198"/>
                    <a:pt x="104" y="200"/>
                  </a:cubicBezTo>
                  <a:cubicBezTo>
                    <a:pt x="66" y="201"/>
                    <a:pt x="32" y="201"/>
                    <a:pt x="23" y="199"/>
                  </a:cubicBezTo>
                  <a:cubicBezTo>
                    <a:pt x="0" y="193"/>
                    <a:pt x="5" y="167"/>
                    <a:pt x="38" y="83"/>
                  </a:cubicBezTo>
                  <a:cubicBezTo>
                    <a:pt x="59" y="29"/>
                    <a:pt x="80" y="10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101" y="0"/>
                    <a:pt x="106" y="1"/>
                    <a:pt x="106" y="1"/>
                  </a:cubicBezTo>
                  <a:cubicBezTo>
                    <a:pt x="123" y="0"/>
                    <a:pt x="145" y="42"/>
                    <a:pt x="143" y="57"/>
                  </a:cubicBezTo>
                  <a:cubicBezTo>
                    <a:pt x="142" y="66"/>
                    <a:pt x="115" y="98"/>
                    <a:pt x="95" y="120"/>
                  </a:cubicBezTo>
                  <a:cubicBezTo>
                    <a:pt x="85" y="132"/>
                    <a:pt x="76" y="141"/>
                    <a:pt x="76" y="141"/>
                  </a:cubicBezTo>
                  <a:cubicBezTo>
                    <a:pt x="76" y="141"/>
                    <a:pt x="85" y="141"/>
                    <a:pt x="97" y="141"/>
                  </a:cubicBezTo>
                  <a:cubicBezTo>
                    <a:pt x="139" y="142"/>
                    <a:pt x="228" y="145"/>
                    <a:pt x="239" y="164"/>
                  </a:cubicBezTo>
                  <a:cubicBezTo>
                    <a:pt x="241" y="169"/>
                    <a:pt x="233" y="194"/>
                    <a:pt x="227" y="194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6450013" y="4960938"/>
              <a:ext cx="333375" cy="750888"/>
            </a:xfrm>
            <a:custGeom>
              <a:avLst/>
              <a:gdLst/>
              <a:ahLst/>
              <a:cxnLst/>
              <a:rect l="l" t="t" r="r" b="b"/>
              <a:pathLst>
                <a:path w="66" h="131" extrusionOk="0">
                  <a:moveTo>
                    <a:pt x="66" y="131"/>
                  </a:moveTo>
                  <a:cubicBezTo>
                    <a:pt x="61" y="107"/>
                    <a:pt x="42" y="83"/>
                    <a:pt x="23" y="68"/>
                  </a:cubicBezTo>
                  <a:cubicBezTo>
                    <a:pt x="0" y="51"/>
                    <a:pt x="4" y="25"/>
                    <a:pt x="4" y="25"/>
                  </a:cubicBezTo>
                  <a:cubicBezTo>
                    <a:pt x="21" y="0"/>
                    <a:pt x="41" y="5"/>
                    <a:pt x="57" y="16"/>
                  </a:cubicBezTo>
                  <a:cubicBezTo>
                    <a:pt x="59" y="43"/>
                    <a:pt x="62" y="74"/>
                    <a:pt x="64" y="99"/>
                  </a:cubicBezTo>
                  <a:cubicBezTo>
                    <a:pt x="65" y="111"/>
                    <a:pt x="65" y="123"/>
                    <a:pt x="66" y="131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1372"/>
                  </a:srgbClr>
                </a:gs>
                <a:gs pos="26000">
                  <a:srgbClr val="7289F2">
                    <a:alpha val="51372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799903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 rot="-1239339">
              <a:off x="6924732" y="4582914"/>
              <a:ext cx="305425" cy="642130"/>
            </a:xfrm>
            <a:custGeom>
              <a:avLst/>
              <a:gdLst/>
              <a:ahLst/>
              <a:cxnLst/>
              <a:rect l="l" t="t" r="r" b="b"/>
              <a:pathLst>
                <a:path w="453638" h="953733" extrusionOk="0">
                  <a:moveTo>
                    <a:pt x="793" y="10752"/>
                  </a:moveTo>
                  <a:cubicBezTo>
                    <a:pt x="-16669" y="-68623"/>
                    <a:pt x="259159" y="312377"/>
                    <a:pt x="331787" y="467952"/>
                  </a:cubicBezTo>
                  <a:cubicBezTo>
                    <a:pt x="404415" y="623527"/>
                    <a:pt x="490934" y="1020005"/>
                    <a:pt x="436562" y="944202"/>
                  </a:cubicBezTo>
                  <a:cubicBezTo>
                    <a:pt x="382190" y="868399"/>
                    <a:pt x="18255" y="90127"/>
                    <a:pt x="793" y="10752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1372"/>
                  </a:srgbClr>
                </a:gs>
                <a:gs pos="26000">
                  <a:srgbClr val="7289F2">
                    <a:alpha val="51372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799903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6065838" y="4297363"/>
              <a:ext cx="1435100" cy="1168400"/>
            </a:xfrm>
            <a:custGeom>
              <a:avLst/>
              <a:gdLst/>
              <a:ahLst/>
              <a:cxnLst/>
              <a:rect l="l" t="t" r="r" b="b"/>
              <a:pathLst>
                <a:path w="250" h="204" extrusionOk="0">
                  <a:moveTo>
                    <a:pt x="11" y="49"/>
                  </a:moveTo>
                  <a:cubicBezTo>
                    <a:pt x="25" y="11"/>
                    <a:pt x="73" y="0"/>
                    <a:pt x="103" y="27"/>
                  </a:cubicBezTo>
                  <a:cubicBezTo>
                    <a:pt x="136" y="58"/>
                    <a:pt x="187" y="105"/>
                    <a:pt x="211" y="135"/>
                  </a:cubicBezTo>
                  <a:cubicBezTo>
                    <a:pt x="250" y="180"/>
                    <a:pt x="199" y="204"/>
                    <a:pt x="179" y="196"/>
                  </a:cubicBezTo>
                  <a:cubicBezTo>
                    <a:pt x="117" y="171"/>
                    <a:pt x="0" y="117"/>
                    <a:pt x="10" y="49"/>
                  </a:cubicBezTo>
                  <a:cubicBezTo>
                    <a:pt x="10" y="49"/>
                    <a:pt x="11" y="49"/>
                    <a:pt x="11" y="4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5664200" y="3127375"/>
              <a:ext cx="809625" cy="1135063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38" y="142"/>
                  </a:moveTo>
                  <a:cubicBezTo>
                    <a:pt x="138" y="145"/>
                    <a:pt x="137" y="147"/>
                    <a:pt x="136" y="150"/>
                  </a:cubicBezTo>
                  <a:cubicBezTo>
                    <a:pt x="136" y="151"/>
                    <a:pt x="135" y="166"/>
                    <a:pt x="134" y="170"/>
                  </a:cubicBezTo>
                  <a:cubicBezTo>
                    <a:pt x="134" y="172"/>
                    <a:pt x="132" y="177"/>
                    <a:pt x="128" y="178"/>
                  </a:cubicBezTo>
                  <a:cubicBezTo>
                    <a:pt x="127" y="179"/>
                    <a:pt x="126" y="179"/>
                    <a:pt x="125" y="179"/>
                  </a:cubicBezTo>
                  <a:cubicBezTo>
                    <a:pt x="118" y="178"/>
                    <a:pt x="115" y="178"/>
                    <a:pt x="115" y="178"/>
                  </a:cubicBezTo>
                  <a:cubicBezTo>
                    <a:pt x="115" y="178"/>
                    <a:pt x="108" y="189"/>
                    <a:pt x="109" y="198"/>
                  </a:cubicBezTo>
                  <a:cubicBezTo>
                    <a:pt x="109" y="198"/>
                    <a:pt x="109" y="197"/>
                    <a:pt x="108" y="197"/>
                  </a:cubicBezTo>
                  <a:cubicBezTo>
                    <a:pt x="106" y="195"/>
                    <a:pt x="91" y="191"/>
                    <a:pt x="71" y="188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8"/>
                    <a:pt x="70" y="188"/>
                    <a:pt x="70" y="188"/>
                  </a:cubicBezTo>
                  <a:cubicBezTo>
                    <a:pt x="57" y="186"/>
                    <a:pt x="41" y="185"/>
                    <a:pt x="25" y="186"/>
                  </a:cubicBezTo>
                  <a:cubicBezTo>
                    <a:pt x="25" y="186"/>
                    <a:pt x="27" y="173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9" y="43"/>
                    <a:pt x="139" y="82"/>
                    <a:pt x="138" y="90"/>
                  </a:cubicBezTo>
                  <a:cubicBezTo>
                    <a:pt x="138" y="97"/>
                    <a:pt x="137" y="106"/>
                    <a:pt x="139" y="113"/>
                  </a:cubicBezTo>
                  <a:cubicBezTo>
                    <a:pt x="141" y="118"/>
                    <a:pt x="141" y="129"/>
                    <a:pt x="138" y="142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5664200" y="3127375"/>
              <a:ext cx="781050" cy="900113"/>
            </a:xfrm>
            <a:custGeom>
              <a:avLst/>
              <a:gdLst/>
              <a:ahLst/>
              <a:cxnLst/>
              <a:rect l="l" t="t" r="r" b="b"/>
              <a:pathLst>
                <a:path w="136" h="157" extrusionOk="0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1" y="42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7" y="79"/>
                    <a:pt x="127" y="79"/>
                    <a:pt x="127" y="7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9"/>
                    <a:pt x="85" y="129"/>
                    <a:pt x="85" y="140"/>
                  </a:cubicBezTo>
                  <a:cubicBezTo>
                    <a:pt x="85" y="157"/>
                    <a:pt x="85" y="157"/>
                    <a:pt x="85" y="157"/>
                  </a:cubicBezTo>
                  <a:cubicBezTo>
                    <a:pt x="26" y="157"/>
                    <a:pt x="26" y="157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gradFill>
              <a:gsLst>
                <a:gs pos="0">
                  <a:srgbClr val="F7BDBB"/>
                </a:gs>
                <a:gs pos="75000">
                  <a:srgbClr val="F7BDBB"/>
                </a:gs>
                <a:gs pos="100000">
                  <a:srgbClr val="F7BDBB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664200" y="3127375"/>
              <a:ext cx="781050" cy="566738"/>
            </a:xfrm>
            <a:custGeom>
              <a:avLst/>
              <a:gdLst/>
              <a:ahLst/>
              <a:cxnLst/>
              <a:rect l="l" t="t" r="r" b="b"/>
              <a:pathLst>
                <a:path w="136" h="99" extrusionOk="0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4" y="45"/>
                    <a:pt x="107" y="51"/>
                    <a:pt x="72" y="96"/>
                  </a:cubicBezTo>
                  <a:cubicBezTo>
                    <a:pt x="72" y="97"/>
                    <a:pt x="71" y="98"/>
                    <a:pt x="70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6289675" y="3775075"/>
              <a:ext cx="68263" cy="92075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0" y="4"/>
                  </a:moveTo>
                  <a:cubicBezTo>
                    <a:pt x="0" y="0"/>
                    <a:pt x="4" y="3"/>
                    <a:pt x="6" y="8"/>
                  </a:cubicBezTo>
                  <a:cubicBezTo>
                    <a:pt x="7" y="13"/>
                    <a:pt x="11" y="16"/>
                    <a:pt x="12" y="16"/>
                  </a:cubicBezTo>
                  <a:cubicBezTo>
                    <a:pt x="12" y="16"/>
                    <a:pt x="1" y="14"/>
                    <a:pt x="0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6324600" y="3792538"/>
              <a:ext cx="131763" cy="360363"/>
            </a:xfrm>
            <a:custGeom>
              <a:avLst/>
              <a:gdLst/>
              <a:ahLst/>
              <a:cxnLst/>
              <a:rect l="l" t="t" r="r" b="b"/>
              <a:pathLst>
                <a:path w="23" h="63" extrusionOk="0">
                  <a:moveTo>
                    <a:pt x="23" y="26"/>
                  </a:moveTo>
                  <a:cubicBezTo>
                    <a:pt x="23" y="29"/>
                    <a:pt x="22" y="31"/>
                    <a:pt x="21" y="34"/>
                  </a:cubicBezTo>
                  <a:cubicBezTo>
                    <a:pt x="21" y="35"/>
                    <a:pt x="20" y="50"/>
                    <a:pt x="19" y="54"/>
                  </a:cubicBezTo>
                  <a:cubicBezTo>
                    <a:pt x="19" y="56"/>
                    <a:pt x="17" y="61"/>
                    <a:pt x="13" y="62"/>
                  </a:cubicBezTo>
                  <a:cubicBezTo>
                    <a:pt x="12" y="63"/>
                    <a:pt x="11" y="63"/>
                    <a:pt x="10" y="63"/>
                  </a:cubicBezTo>
                  <a:cubicBezTo>
                    <a:pt x="3" y="62"/>
                    <a:pt x="0" y="62"/>
                    <a:pt x="0" y="62"/>
                  </a:cubicBezTo>
                  <a:cubicBezTo>
                    <a:pt x="0" y="62"/>
                    <a:pt x="8" y="22"/>
                    <a:pt x="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7" y="19"/>
                    <a:pt x="23" y="26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6324600" y="4010025"/>
              <a:ext cx="74613" cy="142875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3" y="24"/>
                  </a:moveTo>
                  <a:cubicBezTo>
                    <a:pt x="12" y="25"/>
                    <a:pt x="11" y="25"/>
                    <a:pt x="10" y="25"/>
                  </a:cubicBezTo>
                  <a:cubicBezTo>
                    <a:pt x="3" y="24"/>
                    <a:pt x="0" y="24"/>
                    <a:pt x="0" y="2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9"/>
                    <a:pt x="9" y="18"/>
                    <a:pt x="13" y="24"/>
                  </a:cubicBezTo>
                  <a:close/>
                </a:path>
              </a:pathLst>
            </a:custGeom>
            <a:gradFill>
              <a:gsLst>
                <a:gs pos="0">
                  <a:srgbClr val="4BC3E2">
                    <a:alpha val="60392"/>
                  </a:srgbClr>
                </a:gs>
                <a:gs pos="51000">
                  <a:srgbClr val="4BC3E2">
                    <a:alpha val="0"/>
                  </a:srgbClr>
                </a:gs>
                <a:gs pos="100000">
                  <a:srgbClr val="4BC3E2">
                    <a:alpha val="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4832350" y="3162300"/>
              <a:ext cx="1503363" cy="2624138"/>
            </a:xfrm>
            <a:custGeom>
              <a:avLst/>
              <a:gdLst/>
              <a:ahLst/>
              <a:cxnLst/>
              <a:rect l="l" t="t" r="r" b="b"/>
              <a:pathLst>
                <a:path w="262" h="458" extrusionOk="0">
                  <a:moveTo>
                    <a:pt x="258" y="413"/>
                  </a:moveTo>
                  <a:cubicBezTo>
                    <a:pt x="250" y="382"/>
                    <a:pt x="229" y="355"/>
                    <a:pt x="208" y="314"/>
                  </a:cubicBezTo>
                  <a:cubicBezTo>
                    <a:pt x="177" y="255"/>
                    <a:pt x="214" y="201"/>
                    <a:pt x="214" y="201"/>
                  </a:cubicBezTo>
                  <a:cubicBezTo>
                    <a:pt x="214" y="201"/>
                    <a:pt x="223" y="201"/>
                    <a:pt x="225" y="192"/>
                  </a:cubicBezTo>
                  <a:cubicBezTo>
                    <a:pt x="226" y="185"/>
                    <a:pt x="220" y="183"/>
                    <a:pt x="217" y="182"/>
                  </a:cubicBezTo>
                  <a:cubicBezTo>
                    <a:pt x="217" y="182"/>
                    <a:pt x="216" y="182"/>
                    <a:pt x="216" y="182"/>
                  </a:cubicBezTo>
                  <a:cubicBezTo>
                    <a:pt x="216" y="182"/>
                    <a:pt x="216" y="182"/>
                    <a:pt x="216" y="182"/>
                  </a:cubicBezTo>
                  <a:cubicBezTo>
                    <a:pt x="216" y="182"/>
                    <a:pt x="215" y="182"/>
                    <a:pt x="215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4" y="177"/>
                    <a:pt x="213" y="166"/>
                    <a:pt x="213" y="151"/>
                  </a:cubicBezTo>
                  <a:cubicBezTo>
                    <a:pt x="214" y="133"/>
                    <a:pt x="215" y="111"/>
                    <a:pt x="217" y="90"/>
                  </a:cubicBezTo>
                  <a:cubicBezTo>
                    <a:pt x="219" y="78"/>
                    <a:pt x="220" y="66"/>
                    <a:pt x="222" y="56"/>
                  </a:cubicBezTo>
                  <a:cubicBezTo>
                    <a:pt x="229" y="19"/>
                    <a:pt x="202" y="1"/>
                    <a:pt x="202" y="1"/>
                  </a:cubicBezTo>
                  <a:cubicBezTo>
                    <a:pt x="194" y="0"/>
                    <a:pt x="179" y="12"/>
                    <a:pt x="179" y="12"/>
                  </a:cubicBezTo>
                  <a:cubicBezTo>
                    <a:pt x="149" y="27"/>
                    <a:pt x="145" y="65"/>
                    <a:pt x="145" y="66"/>
                  </a:cubicBezTo>
                  <a:cubicBezTo>
                    <a:pt x="145" y="67"/>
                    <a:pt x="149" y="78"/>
                    <a:pt x="154" y="93"/>
                  </a:cubicBezTo>
                  <a:cubicBezTo>
                    <a:pt x="157" y="101"/>
                    <a:pt x="160" y="110"/>
                    <a:pt x="164" y="119"/>
                  </a:cubicBezTo>
                  <a:cubicBezTo>
                    <a:pt x="168" y="129"/>
                    <a:pt x="170" y="141"/>
                    <a:pt x="171" y="151"/>
                  </a:cubicBezTo>
                  <a:cubicBezTo>
                    <a:pt x="172" y="167"/>
                    <a:pt x="170" y="180"/>
                    <a:pt x="170" y="180"/>
                  </a:cubicBezTo>
                  <a:cubicBezTo>
                    <a:pt x="154" y="181"/>
                    <a:pt x="149" y="196"/>
                    <a:pt x="149" y="196"/>
                  </a:cubicBezTo>
                  <a:cubicBezTo>
                    <a:pt x="149" y="196"/>
                    <a:pt x="103" y="205"/>
                    <a:pt x="94" y="213"/>
                  </a:cubicBezTo>
                  <a:cubicBezTo>
                    <a:pt x="94" y="213"/>
                    <a:pt x="94" y="213"/>
                    <a:pt x="94" y="213"/>
                  </a:cubicBezTo>
                  <a:cubicBezTo>
                    <a:pt x="80" y="219"/>
                    <a:pt x="59" y="238"/>
                    <a:pt x="38" y="292"/>
                  </a:cubicBezTo>
                  <a:cubicBezTo>
                    <a:pt x="5" y="376"/>
                    <a:pt x="0" y="402"/>
                    <a:pt x="23" y="408"/>
                  </a:cubicBezTo>
                  <a:cubicBezTo>
                    <a:pt x="32" y="410"/>
                    <a:pt x="66" y="410"/>
                    <a:pt x="104" y="409"/>
                  </a:cubicBezTo>
                  <a:cubicBezTo>
                    <a:pt x="104" y="410"/>
                    <a:pt x="104" y="411"/>
                    <a:pt x="104" y="413"/>
                  </a:cubicBezTo>
                  <a:cubicBezTo>
                    <a:pt x="107" y="435"/>
                    <a:pt x="109" y="452"/>
                    <a:pt x="109" y="458"/>
                  </a:cubicBezTo>
                  <a:cubicBezTo>
                    <a:pt x="260" y="458"/>
                    <a:pt x="260" y="458"/>
                    <a:pt x="260" y="458"/>
                  </a:cubicBezTo>
                  <a:cubicBezTo>
                    <a:pt x="262" y="441"/>
                    <a:pt x="261" y="426"/>
                    <a:pt x="258" y="413"/>
                  </a:cubicBezTo>
                  <a:close/>
                  <a:moveTo>
                    <a:pt x="76" y="350"/>
                  </a:moveTo>
                  <a:cubicBezTo>
                    <a:pt x="76" y="350"/>
                    <a:pt x="85" y="341"/>
                    <a:pt x="95" y="329"/>
                  </a:cubicBezTo>
                  <a:cubicBezTo>
                    <a:pt x="96" y="336"/>
                    <a:pt x="97" y="343"/>
                    <a:pt x="97" y="350"/>
                  </a:cubicBezTo>
                  <a:cubicBezTo>
                    <a:pt x="85" y="350"/>
                    <a:pt x="76" y="350"/>
                    <a:pt x="76" y="350"/>
                  </a:cubicBezTo>
                  <a:close/>
                </a:path>
              </a:pathLst>
            </a:custGeom>
            <a:gradFill>
              <a:gsLst>
                <a:gs pos="0">
                  <a:srgbClr val="7289F2">
                    <a:alpha val="51372"/>
                  </a:srgbClr>
                </a:gs>
                <a:gs pos="26000">
                  <a:srgbClr val="7289F2">
                    <a:alpha val="51372"/>
                  </a:srgbClr>
                </a:gs>
                <a:gs pos="100000">
                  <a:srgbClr val="7289F2">
                    <a:alpha val="0"/>
                  </a:srgbClr>
                </a:gs>
              </a:gsLst>
              <a:lin ang="7799903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5192713" y="5167313"/>
              <a:ext cx="236538" cy="338138"/>
            </a:xfrm>
            <a:custGeom>
              <a:avLst/>
              <a:gdLst/>
              <a:ahLst/>
              <a:cxnLst/>
              <a:rect l="l" t="t" r="r" b="b"/>
              <a:pathLst>
                <a:path w="41" h="59" extrusionOk="0">
                  <a:moveTo>
                    <a:pt x="13" y="0"/>
                  </a:moveTo>
                  <a:cubicBezTo>
                    <a:pt x="13" y="0"/>
                    <a:pt x="0" y="45"/>
                    <a:pt x="41" y="5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829CF3">
                <a:alpha val="2392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6191250" y="3625850"/>
              <a:ext cx="333375" cy="217488"/>
            </a:xfrm>
            <a:custGeom>
              <a:avLst/>
              <a:gdLst/>
              <a:ahLst/>
              <a:cxnLst/>
              <a:rect l="l" t="t" r="r" b="b"/>
              <a:pathLst>
                <a:path w="58" h="38" extrusionOk="0">
                  <a:moveTo>
                    <a:pt x="57" y="4"/>
                  </a:move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6" y="12"/>
                    <a:pt x="53" y="18"/>
                  </a:cubicBezTo>
                  <a:cubicBezTo>
                    <a:pt x="51" y="23"/>
                    <a:pt x="48" y="24"/>
                    <a:pt x="47" y="24"/>
                  </a:cubicBezTo>
                  <a:cubicBezTo>
                    <a:pt x="46" y="23"/>
                    <a:pt x="46" y="22"/>
                    <a:pt x="46" y="2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4" y="20"/>
                    <a:pt x="53" y="8"/>
                    <a:pt x="53" y="8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7" y="35"/>
                    <a:pt x="5" y="37"/>
                  </a:cubicBezTo>
                  <a:cubicBezTo>
                    <a:pt x="3" y="38"/>
                    <a:pt x="0" y="38"/>
                    <a:pt x="0" y="35"/>
                  </a:cubicBezTo>
                  <a:cubicBezTo>
                    <a:pt x="0" y="33"/>
                    <a:pt x="15" y="20"/>
                    <a:pt x="15" y="2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6" y="1"/>
                    <a:pt x="46" y="0"/>
                  </a:cubicBezTo>
                  <a:cubicBezTo>
                    <a:pt x="48" y="0"/>
                    <a:pt x="50" y="1"/>
                    <a:pt x="53" y="1"/>
                  </a:cubicBezTo>
                  <a:cubicBezTo>
                    <a:pt x="58" y="2"/>
                    <a:pt x="57" y="4"/>
                    <a:pt x="57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6538394" y="3930239"/>
              <a:ext cx="104950" cy="82726"/>
            </a:xfrm>
            <a:custGeom>
              <a:avLst/>
              <a:gdLst/>
              <a:ahLst/>
              <a:cxnLst/>
              <a:rect l="l" t="t" r="r" b="b"/>
              <a:pathLst>
                <a:path w="104950" h="82726" extrusionOk="0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6586362" y="3924595"/>
              <a:ext cx="104950" cy="82726"/>
            </a:xfrm>
            <a:custGeom>
              <a:avLst/>
              <a:gdLst/>
              <a:ahLst/>
              <a:cxnLst/>
              <a:rect l="l" t="t" r="r" b="b"/>
              <a:pathLst>
                <a:path w="104950" h="82726" extrusionOk="0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832786" y="4279895"/>
              <a:ext cx="465015" cy="55559"/>
            </a:xfrm>
            <a:custGeom>
              <a:avLst/>
              <a:gdLst/>
              <a:ahLst/>
              <a:cxnLst/>
              <a:rect l="l" t="t" r="r" b="b"/>
              <a:pathLst>
                <a:path w="465015" h="55559" extrusionOk="0">
                  <a:moveTo>
                    <a:pt x="456889" y="50805"/>
                  </a:moveTo>
                  <a:cubicBezTo>
                    <a:pt x="411910" y="42867"/>
                    <a:pt x="33556" y="534"/>
                    <a:pt x="2864" y="5"/>
                  </a:cubicBezTo>
                  <a:cubicBezTo>
                    <a:pt x="-27828" y="-524"/>
                    <a:pt x="196539" y="39163"/>
                    <a:pt x="272739" y="47630"/>
                  </a:cubicBezTo>
                  <a:cubicBezTo>
                    <a:pt x="348939" y="56097"/>
                    <a:pt x="501868" y="58743"/>
                    <a:pt x="456889" y="508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4"/>
          <p:cNvSpPr/>
          <p:nvPr/>
        </p:nvSpPr>
        <p:spPr>
          <a:xfrm>
            <a:off x="2967990" y="2903471"/>
            <a:ext cx="1397000" cy="1397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276" y="276"/>
                </a:moveTo>
                <a:cubicBezTo>
                  <a:pt x="217" y="336"/>
                  <a:pt x="120" y="336"/>
                  <a:pt x="60" y="276"/>
                </a:cubicBez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2544396" y="5322525"/>
            <a:ext cx="1271700" cy="12732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8238013" y="4857388"/>
            <a:ext cx="1271700" cy="1273200"/>
          </a:xfrm>
          <a:prstGeom prst="ellipse">
            <a:avLst/>
          </a:pr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7539513" y="2760408"/>
            <a:ext cx="1397000" cy="1397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60" y="276"/>
                </a:move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ubicBezTo>
                  <a:pt x="217" y="336"/>
                  <a:pt x="120" y="336"/>
                  <a:pt x="60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9045045" y="2903471"/>
            <a:ext cx="2023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Instituição ACEITA CONTRAPROPOSTA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109616" y="5589780"/>
            <a:ext cx="2398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Aceita pagamento amortizado</a:t>
            </a:r>
            <a:endParaRPr sz="1400" b="1" i="0" u="none" strike="noStrike" cap="none">
              <a:solidFill>
                <a:srgbClr val="FF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5265738" y="1605393"/>
            <a:ext cx="1397000" cy="1397000"/>
          </a:xfrm>
          <a:custGeom>
            <a:avLst/>
            <a:gdLst/>
            <a:ahLst/>
            <a:cxnLst/>
            <a:rect l="l" t="t" r="r" b="b"/>
            <a:pathLst>
              <a:path w="336" h="336" extrusionOk="0">
                <a:moveTo>
                  <a:pt x="276" y="276"/>
                </a:moveTo>
                <a:cubicBezTo>
                  <a:pt x="217" y="336"/>
                  <a:pt x="120" y="336"/>
                  <a:pt x="60" y="276"/>
                </a:cubicBezTo>
                <a:cubicBezTo>
                  <a:pt x="0" y="217"/>
                  <a:pt x="0" y="120"/>
                  <a:pt x="60" y="60"/>
                </a:cubicBezTo>
                <a:cubicBezTo>
                  <a:pt x="120" y="0"/>
                  <a:pt x="217" y="0"/>
                  <a:pt x="276" y="60"/>
                </a:cubicBezTo>
                <a:cubicBezTo>
                  <a:pt x="336" y="120"/>
                  <a:pt x="336" y="217"/>
                  <a:pt x="276" y="276"/>
                </a:cubicBezTo>
                <a:close/>
              </a:path>
            </a:pathLst>
          </a:custGeom>
          <a:gradFill>
            <a:gsLst>
              <a:gs pos="0">
                <a:srgbClr val="7CEFD8"/>
              </a:gs>
              <a:gs pos="50000">
                <a:srgbClr val="6672E4"/>
              </a:gs>
              <a:gs pos="100000">
                <a:srgbClr val="882BE5"/>
              </a:gs>
            </a:gsLst>
            <a:lin ang="7799903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4" descr="Boleto png 4 » PNG 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2030" y="1735795"/>
            <a:ext cx="843157" cy="47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 descr="Contrato de Honorários Advocatíci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04478" y="3215197"/>
            <a:ext cx="1124023" cy="844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 descr="Método de pagamento - ícones de comércio gráti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42559" y="5500990"/>
            <a:ext cx="857679" cy="857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4" descr="Negociação png » PNG 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89453" y="3120236"/>
            <a:ext cx="1097120" cy="69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4"/>
          <p:cNvSpPr txBox="1"/>
          <p:nvPr/>
        </p:nvSpPr>
        <p:spPr>
          <a:xfrm>
            <a:off x="2470932" y="124347"/>
            <a:ext cx="72378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IMPORTANTE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4" descr="Cartao De Credito | Baixe Vetores, Fotos e arquivos PSD Gráti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69778" y="2204708"/>
            <a:ext cx="642915" cy="64291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"/>
          <p:cNvSpPr txBox="1"/>
          <p:nvPr/>
        </p:nvSpPr>
        <p:spPr>
          <a:xfrm>
            <a:off x="2454552" y="1639612"/>
            <a:ext cx="2717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Pagamento do boleto em até 05 dias úteis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4" descr="Jogos Santa Casa - Jogo Responsável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72215" y="5019420"/>
            <a:ext cx="1119928" cy="86794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4"/>
          <p:cNvSpPr/>
          <p:nvPr/>
        </p:nvSpPr>
        <p:spPr>
          <a:xfrm>
            <a:off x="9337213" y="4184244"/>
            <a:ext cx="2832900" cy="26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Tratativa com RF: Após autorização do aluno, registrar em observações na ficha o nome do RF ressaltando que ele pode realizar as negociações pelo aluno.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324700" y="2982275"/>
            <a:ext cx="2618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Instituição NÃO possui TCD</a:t>
            </a:r>
            <a:endParaRPr sz="1600" b="1" i="0" u="none" strike="noStrike" cap="none">
              <a:solidFill>
                <a:srgbClr val="00206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1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Não</a:t>
            </a:r>
            <a:r>
              <a:rPr lang="pt-BR" sz="16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tem Posto de atendimento</a:t>
            </a:r>
            <a:endParaRPr sz="1600" b="1" i="0" u="none" strike="noStrike" cap="none">
              <a:solidFill>
                <a:srgbClr val="00206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5" name="Google Shape;155;p4"/>
          <p:cNvSpPr txBox="1"/>
          <p:nvPr/>
        </p:nvSpPr>
        <p:spPr>
          <a:xfrm>
            <a:off x="6695541" y="1390805"/>
            <a:ext cx="2398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CONTA COBRAFIX</a:t>
            </a:r>
            <a:endParaRPr sz="1400" b="1" i="0" u="none" strike="noStrike" cap="none">
              <a:solidFill>
                <a:srgbClr val="FF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56" name="Google Shape;156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" y="23436"/>
            <a:ext cx="1528346" cy="694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4" title="piaso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798475" y="102100"/>
            <a:ext cx="1263048" cy="63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5" descr="fundo-azul-claro - CREA-S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210" y="2914"/>
            <a:ext cx="12204210" cy="685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5"/>
          <p:cNvSpPr txBox="1"/>
          <p:nvPr/>
        </p:nvSpPr>
        <p:spPr>
          <a:xfrm>
            <a:off x="677354" y="267675"/>
            <a:ext cx="7026569" cy="405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903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pt-BR" sz="3100" b="1" i="0" u="none" strike="noStrike" cap="none">
                <a:solidFill>
                  <a:srgbClr val="00206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Demais Informações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246839" y="2193174"/>
            <a:ext cx="7887600" cy="25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Telefone da Central de Atendimento </a:t>
            </a:r>
            <a:r>
              <a:rPr lang="pt-BR" sz="18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0800 025 3435</a:t>
            </a:r>
            <a:r>
              <a:rPr lang="pt-BR"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Ao receber as orientações sobre a contestação do aluno,  abrir o chamado, com os seguintes status: alega pagamento, contestação de valores seja bolsa, desconto/ou o débito.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Arial"/>
              <a:buChar char="•"/>
            </a:pPr>
            <a:r>
              <a:rPr lang="pt-BR"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Nos casos de comprovantes de acordo Cobrafix não baixado em sistema, o operador deverá orientar o aluno a encaminhar o comprovante no E-mail: </a:t>
            </a:r>
            <a:r>
              <a:rPr lang="pt-BR" sz="1800" b="0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operacional.02@grupocobrafix.com.br</a:t>
            </a:r>
            <a:r>
              <a:rPr lang="pt-BR" sz="18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8246430" y="-10552"/>
            <a:ext cx="3961053" cy="6857998"/>
          </a:xfrm>
          <a:prstGeom prst="parallelogram">
            <a:avLst>
              <a:gd name="adj" fmla="val 0"/>
            </a:avLst>
          </a:prstGeom>
          <a:gradFill>
            <a:gsLst>
              <a:gs pos="0">
                <a:srgbClr val="7CEFD8"/>
              </a:gs>
              <a:gs pos="71000">
                <a:srgbClr val="6672E4"/>
              </a:gs>
              <a:gs pos="100000">
                <a:srgbClr val="882BE5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5" descr="Help desk e as vantagens do atendimento Omnichannel • Demacod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66378" y="1053637"/>
            <a:ext cx="1921152" cy="184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5" descr="Ícones das redes sociais em png - Free | Icones redes sociais ..."/>
          <p:cNvPicPr preferRelativeResize="0"/>
          <p:nvPr/>
        </p:nvPicPr>
        <p:blipFill rotWithShape="1">
          <a:blip r:embed="rId6">
            <a:alphaModFix/>
          </a:blip>
          <a:srcRect t="72630" r="516" b="8234"/>
          <a:stretch/>
        </p:blipFill>
        <p:spPr>
          <a:xfrm>
            <a:off x="7703923" y="10022131"/>
            <a:ext cx="1180664" cy="30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5" descr="Redes Sociais – Agência de Propaganda Virtual"/>
          <p:cNvPicPr preferRelativeResize="0"/>
          <p:nvPr/>
        </p:nvPicPr>
        <p:blipFill rotWithShape="1">
          <a:blip r:embed="rId7">
            <a:alphaModFix/>
          </a:blip>
          <a:srcRect r="11768" b="7467"/>
          <a:stretch/>
        </p:blipFill>
        <p:spPr>
          <a:xfrm>
            <a:off x="9086271" y="4417160"/>
            <a:ext cx="2281368" cy="2392403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"/>
          <p:cNvSpPr/>
          <p:nvPr/>
        </p:nvSpPr>
        <p:spPr>
          <a:xfrm>
            <a:off x="9426857" y="3914406"/>
            <a:ext cx="1593065" cy="46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REDES SOCIAIS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9359215" y="3121615"/>
            <a:ext cx="1728358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(21) 3570 - 8600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23424"/>
            <a:ext cx="1728351" cy="785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 title="piaso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798475" y="102100"/>
            <a:ext cx="1263048" cy="63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365</Words>
  <Application>Microsoft Office PowerPoint</Application>
  <PresentationFormat>Widescreen</PresentationFormat>
  <Paragraphs>47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9" baseType="lpstr">
      <vt:lpstr>Calibri</vt:lpstr>
      <vt:lpstr>Montserrat</vt:lpstr>
      <vt:lpstr>Quattrocento Sans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Érick Santos</dc:creator>
  <cp:lastModifiedBy>erick santos</cp:lastModifiedBy>
  <cp:revision>1</cp:revision>
  <dcterms:created xsi:type="dcterms:W3CDTF">2020-04-28T12:54:16Z</dcterms:created>
  <dcterms:modified xsi:type="dcterms:W3CDTF">2025-09-24T15:03:57Z</dcterms:modified>
</cp:coreProperties>
</file>