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6858000" cx="12192000"/>
  <p:notesSz cx="6858000" cy="9144000"/>
  <p:embeddedFontLst>
    <p:embeddedFont>
      <p:font typeface="Quattrocento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064">
          <p15:clr>
            <a:srgbClr val="A4A3A4"/>
          </p15:clr>
        </p15:guide>
        <p15:guide id="2" pos="3840">
          <p15:clr>
            <a:srgbClr val="A4A3A4"/>
          </p15:clr>
        </p15:guide>
        <p15:guide id="3" pos="456">
          <p15:clr>
            <a:srgbClr val="A4A3A4"/>
          </p15:clr>
        </p15:guide>
        <p15:guide id="4" pos="7200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joQysVUHEWwpthgOjwRrfpCK8s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9BBDD81-B7FB-4121-A9D1-D3E689C93DF8}">
  <a:tblStyle styleId="{59BBDD81-B7FB-4121-A9D1-D3E689C93DF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fill>
          <a:solidFill>
            <a:srgbClr val="CDD4E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EA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064" orient="horz"/>
        <p:guide pos="3840"/>
        <p:guide pos="456"/>
        <p:guide pos="72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QuattrocentoSans-regular.fntdata"/><Relationship Id="rId10" Type="http://schemas.openxmlformats.org/officeDocument/2006/relationships/slide" Target="slides/slide4.xml"/><Relationship Id="rId13" Type="http://schemas.openxmlformats.org/officeDocument/2006/relationships/font" Target="fonts/QuattrocentoSans-italic.fntdata"/><Relationship Id="rId12" Type="http://schemas.openxmlformats.org/officeDocument/2006/relationships/font" Target="fonts/Quattrocento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customschemas.google.com/relationships/presentationmetadata" Target="metadata"/><Relationship Id="rId14" Type="http://schemas.openxmlformats.org/officeDocument/2006/relationships/font" Target="fonts/QuattrocentoSa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is conteúd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6.png"/><Relationship Id="rId11" Type="http://schemas.openxmlformats.org/officeDocument/2006/relationships/image" Target="../media/image5.png"/><Relationship Id="rId10" Type="http://schemas.openxmlformats.org/officeDocument/2006/relationships/image" Target="../media/image1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hyperlink" Target="http://cobrafix.pagfix.com/" TargetMode="External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hyperlink" Target="mailto:operacional.02@grupocobrafix.com.br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Esta imagem é a mão de uma mulher escrevendo em um pedaço de papel. " id="90" name="Google Shape;90;p1"/>
          <p:cNvGrpSpPr/>
          <p:nvPr/>
        </p:nvGrpSpPr>
        <p:grpSpPr>
          <a:xfrm>
            <a:off x="3458489" y="-1103694"/>
            <a:ext cx="8739665" cy="8952176"/>
            <a:chOff x="4597682" y="-965685"/>
            <a:chExt cx="7594319" cy="7778979"/>
          </a:xfrm>
        </p:grpSpPr>
        <p:sp>
          <p:nvSpPr>
            <p:cNvPr id="91" name="Google Shape;91;p1"/>
            <p:cNvSpPr/>
            <p:nvPr/>
          </p:nvSpPr>
          <p:spPr>
            <a:xfrm>
              <a:off x="4597682" y="-6899"/>
              <a:ext cx="7594319" cy="6820193"/>
            </a:xfrm>
            <a:custGeom>
              <a:rect b="b" l="l" r="r" t="t"/>
              <a:pathLst>
                <a:path extrusionOk="0" h="2026" w="2254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7013242" y="696116"/>
              <a:ext cx="4952475" cy="5272569"/>
            </a:xfrm>
            <a:custGeom>
              <a:rect b="b" l="l" r="r" t="t"/>
              <a:pathLst>
                <a:path extrusionOk="0" h="2207" w="2294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1804938" y="-14067"/>
              <a:ext cx="387063" cy="7168"/>
            </a:xfrm>
            <a:custGeom>
              <a:rect b="b" l="l" r="r" t="t"/>
              <a:pathLst>
                <a:path extrusionOk="0" h="2" w="115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 rot="-676547">
              <a:off x="6655548" y="-439156"/>
              <a:ext cx="5488008" cy="1037277"/>
            </a:xfrm>
            <a:custGeom>
              <a:rect b="b" l="l" r="r" t="t"/>
              <a:pathLst>
                <a:path extrusionOk="0" h="1037277" w="5488008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  <a:gs pos="100000">
                  <a:srgbClr val="6672E4"/>
                </a:gs>
              </a:gsLst>
              <a:lin ang="2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3" y="65648"/>
            <a:ext cx="1528346" cy="69427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 rot="-619441">
            <a:off x="6768778" y="1219266"/>
            <a:ext cx="4579959" cy="5355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23382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Solidez, Compromisso e Qualidade.</a:t>
            </a:r>
            <a:endParaRPr b="1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23382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Isso é IPOG!</a:t>
            </a:r>
            <a:endParaRPr b="1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Nossa história começou em 2001, em Goiânia, com objetivo de levar ensino superior de qualidade aos profissionais do mercado. Hoje estamos presentes em todo o país e já fazemos parte do currículo de mais de 300 mil alunos no Brasil.</a:t>
            </a:r>
            <a:endParaRPr b="0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Um dos nossos diferenciais é convergir teorias e ferramentas numa metodologia simples, prática e extremamente efetiva, que proporciona aos alunos uma experiência diferenciada e resultados surpreendentes. Com isso, conquistamos 98% de satisfação dos nossos alunos e nos tornamos referência nacional.</a:t>
            </a:r>
            <a:endParaRPr b="0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 title="marketing-indicacao-boca-a-boca-ferramenta-buzzlead_logos-clientes-ipog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3900" y="1326700"/>
            <a:ext cx="4222875" cy="25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103" name="Google Shape;1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2"/>
          <p:cNvCxnSpPr/>
          <p:nvPr/>
        </p:nvCxnSpPr>
        <p:spPr>
          <a:xfrm>
            <a:off x="767447" y="-10552"/>
            <a:ext cx="0" cy="6868552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5" name="Google Shape;105;p2"/>
          <p:cNvSpPr txBox="1"/>
          <p:nvPr/>
        </p:nvSpPr>
        <p:spPr>
          <a:xfrm>
            <a:off x="691247" y="142100"/>
            <a:ext cx="5603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POLÍTICA DE NEGOCIAÇÃO </a:t>
            </a:r>
            <a:endParaRPr b="1" i="0" sz="3200" u="none" cap="none" strike="noStrike">
              <a:solidFill>
                <a:srgbClr val="FF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aphicFrame>
        <p:nvGraphicFramePr>
          <p:cNvPr id="106" name="Google Shape;106;p2"/>
          <p:cNvGraphicFramePr/>
          <p:nvPr/>
        </p:nvGraphicFramePr>
        <p:xfrm>
          <a:off x="767462" y="8404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{59BBDD81-B7FB-4121-A9D1-D3E689C93DF8}</a:tableStyleId>
              </a:tblPr>
              <a:tblGrid>
                <a:gridCol w="1682225"/>
                <a:gridCol w="2370025"/>
                <a:gridCol w="2544600"/>
                <a:gridCol w="2342875"/>
                <a:gridCol w="2014175"/>
              </a:tblGrid>
              <a:tr h="539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AGING (DIAS)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</a:rPr>
                        <a:t>% DE DESCONTO 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1" lang="pt-BR" sz="1600" u="none" cap="none" strike="noStrike">
                          <a:solidFill>
                            <a:schemeClr val="lt1"/>
                          </a:solidFill>
                        </a:rPr>
                        <a:t>À VISTA</a:t>
                      </a:r>
                      <a:endParaRPr b="1" i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PARCELADO</a:t>
                      </a:r>
                      <a:br>
                        <a:rPr b="1" lang="pt-BR" sz="16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BOLETO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</a:rPr>
                        <a:t>% DE DESCONTO 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</a:rPr>
                        <a:t>PARCELADO CARTÃO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PARCELADO</a:t>
                      </a:r>
                      <a:br>
                        <a:rPr b="1" lang="pt-BR" sz="16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pt-BR" sz="16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CARTÃO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2F5496"/>
                    </a:solidFill>
                  </a:tcPr>
                </a:tc>
              </a:tr>
              <a:tr h="38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073763"/>
                          </a:solidFill>
                        </a:rPr>
                        <a:t>1 A 30</a:t>
                      </a:r>
                      <a:endParaRPr b="1" sz="1400" u="none" cap="none" strike="noStrike">
                        <a:solidFill>
                          <a:srgbClr val="073763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50% desc. em multa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pt-BR" sz="1400" u="none" cap="none" strike="noStrike">
                          <a:solidFill>
                            <a:schemeClr val="dk2"/>
                          </a:solidFill>
                        </a:rPr>
                        <a:t>SOMENTE À VISTA</a:t>
                      </a:r>
                      <a:endParaRPr b="1" i="1"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50% desc. em multa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9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ATÉ 12 X</a:t>
                      </a:r>
                      <a:endParaRPr sz="1600" u="none" cap="none" strike="noStrike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br>
                        <a:rPr lang="pt-BR" sz="16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pt-BR" sz="1600" u="none" cap="none" strike="noStrik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(VALO</a:t>
                      </a:r>
                      <a:r>
                        <a:rPr lang="pt-BR" sz="1600" u="none" cap="none" strike="noStrike">
                          <a:solidFill>
                            <a:schemeClr val="dk2"/>
                          </a:solidFill>
                        </a:rPr>
                        <a:t>R MÍNIMO</a:t>
                      </a:r>
                      <a:br>
                        <a:rPr lang="pt-BR" sz="1600" u="none" cap="none" strike="noStrike">
                          <a:solidFill>
                            <a:schemeClr val="dk2"/>
                          </a:solidFill>
                        </a:rPr>
                      </a:br>
                      <a:r>
                        <a:rPr lang="pt-BR" sz="1600" u="none" cap="none" strike="noStrike">
                          <a:solidFill>
                            <a:schemeClr val="dk2"/>
                          </a:solidFill>
                        </a:rPr>
                        <a:t>POR PARCELA</a:t>
                      </a:r>
                      <a:br>
                        <a:rPr lang="pt-BR" sz="1600" u="none" cap="none" strike="noStrike">
                          <a:solidFill>
                            <a:schemeClr val="dk2"/>
                          </a:solidFill>
                        </a:rPr>
                      </a:br>
                      <a:r>
                        <a:rPr b="1" i="1" lang="pt-BR" sz="1600" u="none" cap="none" strike="noStrike">
                          <a:solidFill>
                            <a:schemeClr val="dk2"/>
                          </a:solidFill>
                        </a:rPr>
                        <a:t>R$ 90,00</a:t>
                      </a:r>
                      <a:r>
                        <a:rPr lang="pt-BR" sz="1600" u="none" cap="none" strike="noStrike">
                          <a:solidFill>
                            <a:schemeClr val="dk2"/>
                          </a:solidFill>
                        </a:rPr>
                        <a:t>)</a:t>
                      </a:r>
                      <a:endParaRPr sz="1600" u="none" cap="none" strike="noStrike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65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073763"/>
                          </a:solidFill>
                        </a:rPr>
                        <a:t>31 A 60</a:t>
                      </a:r>
                      <a:endParaRPr b="1" i="1" sz="1400" u="none" cap="none" strike="noStrike">
                        <a:solidFill>
                          <a:srgbClr val="073763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80% desc. em multa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073763"/>
                          </a:solidFill>
                        </a:rPr>
                        <a:t> </a:t>
                      </a:r>
                      <a:r>
                        <a:rPr b="1" i="1" lang="pt-BR" sz="1200" u="none" cap="none" strike="noStrike">
                          <a:solidFill>
                            <a:srgbClr val="073763"/>
                          </a:solidFill>
                        </a:rPr>
                        <a:t>(ACIMA DE 2 PARCELAS)</a:t>
                      </a:r>
                      <a:r>
                        <a:rPr i="1" lang="pt-BR" sz="1200" u="none" cap="none" strike="noStrike">
                          <a:solidFill>
                            <a:srgbClr val="073763"/>
                          </a:solidFill>
                        </a:rPr>
                        <a:t> </a:t>
                      </a:r>
                      <a:endParaRPr i="1" sz="1200" u="none" cap="none" strike="noStrike">
                        <a:solidFill>
                          <a:srgbClr val="07376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1" lang="pt-BR" sz="1200" u="none" cap="none" strike="noStrike">
                          <a:solidFill>
                            <a:srgbClr val="44546A"/>
                          </a:solidFill>
                        </a:rPr>
                        <a:t>SEM DESCONTO</a:t>
                      </a:r>
                      <a:r>
                        <a:rPr lang="pt-BR" sz="1300" u="none" cap="none" strike="noStrike">
                          <a:solidFill>
                            <a:srgbClr val="44546A"/>
                          </a:solidFill>
                        </a:rPr>
                        <a:t> </a:t>
                      </a:r>
                      <a:br>
                        <a:rPr lang="pt-BR" sz="1300" u="none" cap="none" strike="noStrike">
                          <a:solidFill>
                            <a:srgbClr val="44546A"/>
                          </a:solidFill>
                        </a:rPr>
                      </a:br>
                      <a:r>
                        <a:rPr lang="pt-BR" sz="1300" u="none" cap="none" strike="noStrike">
                          <a:solidFill>
                            <a:srgbClr val="44546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ENTRADA DE 30% +</a:t>
                      </a:r>
                      <a:r>
                        <a:rPr lang="pt-BR" sz="1300" u="none" cap="none" strike="noStrike">
                          <a:solidFill>
                            <a:srgbClr val="44546A"/>
                          </a:solidFill>
                        </a:rPr>
                        <a:t> </a:t>
                      </a:r>
                      <a:r>
                        <a:rPr lang="pt-BR" sz="1300" u="none" cap="none" strike="noStrike">
                          <a:solidFill>
                            <a:srgbClr val="44546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ATÉ 8X </a:t>
                      </a:r>
                      <a:endParaRPr sz="1400" u="none" cap="none" strike="noStrike">
                        <a:solidFill>
                          <a:srgbClr val="44546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80% desc. em multa</a:t>
                      </a:r>
                      <a:endParaRPr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38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073763"/>
                          </a:solidFill>
                        </a:rPr>
                        <a:t>61 A 180</a:t>
                      </a:r>
                      <a:endParaRPr b="1" sz="1400" u="none" cap="none" strike="noStrike">
                        <a:solidFill>
                          <a:srgbClr val="073763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073763"/>
                          </a:solidFill>
                        </a:rPr>
                        <a:t> </a:t>
                      </a:r>
                      <a:r>
                        <a:rPr i="1" lang="pt-BR" sz="1400" u="none" cap="none" strike="noStrike">
                          <a:solidFill>
                            <a:srgbClr val="073763"/>
                          </a:solidFill>
                        </a:rPr>
                        <a:t>(SEM DESCONTO)</a:t>
                      </a:r>
                      <a:endParaRPr i="1" sz="1400" u="none" cap="none" strike="noStrike">
                        <a:solidFill>
                          <a:srgbClr val="07376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pt-BR" sz="1500" u="none" cap="none" strike="noStrike">
                          <a:solidFill>
                            <a:srgbClr val="073763"/>
                          </a:solidFill>
                        </a:rPr>
                        <a:t>ENTRADA DE 30% +</a:t>
                      </a:r>
                      <a:br>
                        <a:rPr i="1" lang="pt-BR" sz="1500" u="none" cap="none" strike="noStrike">
                          <a:solidFill>
                            <a:srgbClr val="073763"/>
                          </a:solidFill>
                        </a:rPr>
                      </a:br>
                      <a:r>
                        <a:rPr i="1" lang="pt-BR" sz="1500" u="none" cap="none" strike="noStrike">
                          <a:solidFill>
                            <a:srgbClr val="073763"/>
                          </a:solidFill>
                        </a:rPr>
                        <a:t>ATÉ 8 X</a:t>
                      </a:r>
                      <a:endParaRPr i="1" sz="1500" u="none" cap="none" strike="noStrike">
                        <a:solidFill>
                          <a:srgbClr val="073763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38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073763"/>
                          </a:solidFill>
                        </a:rPr>
                        <a:t>181 A 360</a:t>
                      </a:r>
                      <a:endParaRPr b="1" sz="1400" u="none" cap="none" strike="noStrike">
                        <a:solidFill>
                          <a:srgbClr val="073763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38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rgbClr val="073763"/>
                          </a:solidFill>
                        </a:rPr>
                        <a:t>361 A 720</a:t>
                      </a:r>
                      <a:endParaRPr b="1" sz="1400" u="none" cap="none" strike="noStrike">
                        <a:solidFill>
                          <a:srgbClr val="073763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sz="1400" u="none" cap="none" strike="noStrike"/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8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dk2"/>
                          </a:solidFill>
                        </a:rPr>
                        <a:t>721 A 1080</a:t>
                      </a:r>
                      <a:endParaRPr b="1"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5% DE DESC. NO V.P. + </a:t>
                      </a:r>
                      <a:b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</a:b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rgbClr val="44546A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8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dk2"/>
                          </a:solidFill>
                        </a:rPr>
                        <a:t>1081 A 1440</a:t>
                      </a:r>
                      <a:endParaRPr b="1"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10% DE DESC. NO V.P. + </a:t>
                      </a:r>
                      <a:b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</a:b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8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dk2"/>
                          </a:solidFill>
                        </a:rPr>
                        <a:t>1441 A 1800</a:t>
                      </a:r>
                      <a:endParaRPr b="1"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30% DE DESC. NO V.P. + </a:t>
                      </a:r>
                      <a:b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</a:b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8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 u="none" cap="none" strike="noStrike">
                          <a:solidFill>
                            <a:schemeClr val="dk2"/>
                          </a:solidFill>
                        </a:rPr>
                        <a:t>&gt; 1800</a:t>
                      </a:r>
                      <a:endParaRPr b="1" sz="1400" u="none" cap="none" strike="noStrike">
                        <a:solidFill>
                          <a:schemeClr val="dk2"/>
                        </a:solidFill>
                      </a:endParaRPr>
                    </a:p>
                  </a:txBody>
                  <a:tcPr marT="45725" marB="45725" marR="6125" marL="6125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40% DE DESC. NO V.P. + </a:t>
                      </a:r>
                      <a:b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</a:b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2"/>
                          </a:solidFill>
                        </a:rPr>
                        <a:t>Isenção de juros e multa</a:t>
                      </a:r>
                      <a:endParaRPr i="0" sz="1400" u="none" cap="none" strike="noStrike">
                        <a:solidFill>
                          <a:srgbClr val="44546A"/>
                        </a:solidFill>
                      </a:endParaRPr>
                    </a:p>
                  </a:txBody>
                  <a:tcPr marT="45725" marB="45725" marR="6125" marL="61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07" name="Google Shape;107;p2"/>
          <p:cNvSpPr txBox="1"/>
          <p:nvPr/>
        </p:nvSpPr>
        <p:spPr>
          <a:xfrm>
            <a:off x="2230050" y="5987625"/>
            <a:ext cx="803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Char char="⮚"/>
            </a:pPr>
            <a:r>
              <a:rPr b="1" i="0" lang="pt-B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NÃO aplicar desconto em PARCELAMENTO VIA BOLETO</a:t>
            </a:r>
            <a:endParaRPr b="1" i="1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2" title="marketing-indicacao-boca-a-boca-ferramenta-buzzlead_logos-clientes-ipog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15675" y="-24725"/>
            <a:ext cx="1239375" cy="74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73" y="6237848"/>
            <a:ext cx="1528346" cy="69427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 txBox="1"/>
          <p:nvPr/>
        </p:nvSpPr>
        <p:spPr>
          <a:xfrm>
            <a:off x="3072711" y="6336293"/>
            <a:ext cx="626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⮚"/>
            </a:pPr>
            <a:r>
              <a:rPr b="1" i="1" lang="pt-B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Parcelamento CARTÃO valor mínimo - R$ 90,00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116" name="Google Shape;1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Esta imagem é de um homem visto de trás. " id="117" name="Google Shape;117;p5"/>
          <p:cNvGrpSpPr/>
          <p:nvPr/>
        </p:nvGrpSpPr>
        <p:grpSpPr>
          <a:xfrm>
            <a:off x="4787106" y="4090625"/>
            <a:ext cx="2668588" cy="2679700"/>
            <a:chOff x="4832350" y="3127375"/>
            <a:chExt cx="2668588" cy="2679700"/>
          </a:xfrm>
        </p:grpSpPr>
        <p:sp>
          <p:nvSpPr>
            <p:cNvPr id="118" name="Google Shape;118;p5"/>
            <p:cNvSpPr/>
            <p:nvPr/>
          </p:nvSpPr>
          <p:spPr>
            <a:xfrm>
              <a:off x="6364288" y="3810000"/>
              <a:ext cx="1004888" cy="1736725"/>
            </a:xfrm>
            <a:custGeom>
              <a:rect b="b" l="l" r="r" t="t"/>
              <a:pathLst>
                <a:path extrusionOk="0" h="303" w="175">
                  <a:moveTo>
                    <a:pt x="82" y="75"/>
                  </a:moveTo>
                  <a:cubicBezTo>
                    <a:pt x="82" y="75"/>
                    <a:pt x="175" y="184"/>
                    <a:pt x="172" y="242"/>
                  </a:cubicBezTo>
                  <a:cubicBezTo>
                    <a:pt x="169" y="299"/>
                    <a:pt x="126" y="303"/>
                    <a:pt x="103" y="242"/>
                  </a:cubicBezTo>
                  <a:cubicBezTo>
                    <a:pt x="81" y="180"/>
                    <a:pt x="49" y="89"/>
                    <a:pt x="49" y="89"/>
                  </a:cubicBezTo>
                  <a:cubicBezTo>
                    <a:pt x="49" y="89"/>
                    <a:pt x="27" y="74"/>
                    <a:pt x="22" y="67"/>
                  </a:cubicBezTo>
                  <a:cubicBezTo>
                    <a:pt x="17" y="61"/>
                    <a:pt x="13" y="39"/>
                    <a:pt x="7" y="36"/>
                  </a:cubicBezTo>
                  <a:cubicBezTo>
                    <a:pt x="0" y="33"/>
                    <a:pt x="12" y="26"/>
                    <a:pt x="23" y="36"/>
                  </a:cubicBezTo>
                  <a:cubicBezTo>
                    <a:pt x="33" y="46"/>
                    <a:pt x="30" y="57"/>
                    <a:pt x="35" y="54"/>
                  </a:cubicBezTo>
                  <a:cubicBezTo>
                    <a:pt x="40" y="50"/>
                    <a:pt x="8" y="10"/>
                    <a:pt x="8" y="5"/>
                  </a:cubicBezTo>
                  <a:cubicBezTo>
                    <a:pt x="9" y="0"/>
                    <a:pt x="30" y="21"/>
                    <a:pt x="30" y="21"/>
                  </a:cubicBezTo>
                  <a:cubicBezTo>
                    <a:pt x="30" y="21"/>
                    <a:pt x="44" y="19"/>
                    <a:pt x="51" y="25"/>
                  </a:cubicBezTo>
                  <a:cubicBezTo>
                    <a:pt x="58" y="30"/>
                    <a:pt x="67" y="43"/>
                    <a:pt x="70" y="49"/>
                  </a:cubicBezTo>
                  <a:cubicBezTo>
                    <a:pt x="72" y="55"/>
                    <a:pt x="75" y="66"/>
                    <a:pt x="82" y="75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4905375" y="3141662"/>
              <a:ext cx="2479675" cy="26654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6610350" y="4210050"/>
              <a:ext cx="752475" cy="1301750"/>
            </a:xfrm>
            <a:custGeom>
              <a:rect b="b" l="l" r="r" t="t"/>
              <a:pathLst>
                <a:path extrusionOk="0" h="227" w="131">
                  <a:moveTo>
                    <a:pt x="36" y="0"/>
                  </a:moveTo>
                  <a:cubicBezTo>
                    <a:pt x="36" y="0"/>
                    <a:pt x="5" y="19"/>
                    <a:pt x="0" y="22"/>
                  </a:cubicBezTo>
                  <a:cubicBezTo>
                    <a:pt x="0" y="22"/>
                    <a:pt x="64" y="203"/>
                    <a:pt x="94" y="215"/>
                  </a:cubicBezTo>
                  <a:cubicBezTo>
                    <a:pt x="124" y="227"/>
                    <a:pt x="131" y="194"/>
                    <a:pt x="130" y="168"/>
                  </a:cubicBezTo>
                  <a:cubicBezTo>
                    <a:pt x="129" y="138"/>
                    <a:pt x="99" y="55"/>
                    <a:pt x="36" y="0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883150" y="5529263"/>
              <a:ext cx="2451100" cy="257175"/>
            </a:xfrm>
            <a:custGeom>
              <a:rect b="b" l="l" r="r" t="t"/>
              <a:pathLst>
                <a:path extrusionOk="0" h="162" w="1544">
                  <a:moveTo>
                    <a:pt x="1544" y="162"/>
                  </a:moveTo>
                  <a:lnTo>
                    <a:pt x="0" y="162"/>
                  </a:lnTo>
                  <a:lnTo>
                    <a:pt x="156" y="0"/>
                  </a:lnTo>
                  <a:lnTo>
                    <a:pt x="1436" y="0"/>
                  </a:lnTo>
                  <a:lnTo>
                    <a:pt x="1544" y="162"/>
                  </a:lnTo>
                  <a:close/>
                </a:path>
              </a:pathLst>
            </a:custGeom>
            <a:gradFill>
              <a:gsLst>
                <a:gs pos="0">
                  <a:srgbClr val="6FC9E0"/>
                </a:gs>
                <a:gs pos="39000">
                  <a:srgbClr val="4BC3E2"/>
                </a:gs>
                <a:gs pos="85000">
                  <a:srgbClr val="030341"/>
                </a:gs>
                <a:gs pos="100000">
                  <a:srgbClr val="030341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5313363" y="4187825"/>
              <a:ext cx="1520825" cy="1598613"/>
            </a:xfrm>
            <a:custGeom>
              <a:rect b="b" l="l" r="r" t="t"/>
              <a:pathLst>
                <a:path extrusionOk="0" h="279" w="265">
                  <a:moveTo>
                    <a:pt x="265" y="279"/>
                  </a:moveTo>
                  <a:cubicBezTo>
                    <a:pt x="25" y="279"/>
                    <a:pt x="25" y="279"/>
                    <a:pt x="25" y="279"/>
                  </a:cubicBezTo>
                  <a:cubicBezTo>
                    <a:pt x="25" y="273"/>
                    <a:pt x="23" y="256"/>
                    <a:pt x="20" y="234"/>
                  </a:cubicBezTo>
                  <a:cubicBezTo>
                    <a:pt x="20" y="232"/>
                    <a:pt x="20" y="231"/>
                    <a:pt x="20" y="230"/>
                  </a:cubicBezTo>
                  <a:cubicBezTo>
                    <a:pt x="17" y="211"/>
                    <a:pt x="15" y="191"/>
                    <a:pt x="13" y="171"/>
                  </a:cubicBezTo>
                  <a:cubicBezTo>
                    <a:pt x="13" y="164"/>
                    <a:pt x="12" y="157"/>
                    <a:pt x="11" y="150"/>
                  </a:cubicBezTo>
                  <a:cubicBezTo>
                    <a:pt x="11" y="143"/>
                    <a:pt x="11" y="136"/>
                    <a:pt x="10" y="129"/>
                  </a:cubicBezTo>
                  <a:cubicBezTo>
                    <a:pt x="8" y="78"/>
                    <a:pt x="0" y="42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9" y="26"/>
                    <a:pt x="65" y="17"/>
                    <a:pt x="65" y="17"/>
                  </a:cubicBezTo>
                  <a:cubicBezTo>
                    <a:pt x="65" y="17"/>
                    <a:pt x="70" y="2"/>
                    <a:pt x="86" y="1"/>
                  </a:cubicBezTo>
                  <a:cubicBezTo>
                    <a:pt x="102" y="0"/>
                    <a:pt x="118" y="1"/>
                    <a:pt x="131" y="3"/>
                  </a:cubicBezTo>
                  <a:cubicBezTo>
                    <a:pt x="131" y="3"/>
                    <a:pt x="132" y="3"/>
                    <a:pt x="132" y="3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52" y="6"/>
                    <a:pt x="167" y="10"/>
                    <a:pt x="169" y="12"/>
                  </a:cubicBezTo>
                  <a:cubicBezTo>
                    <a:pt x="170" y="12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22"/>
                    <a:pt x="171" y="26"/>
                    <a:pt x="171" y="26"/>
                  </a:cubicBezTo>
                  <a:cubicBezTo>
                    <a:pt x="171" y="26"/>
                    <a:pt x="184" y="32"/>
                    <a:pt x="197" y="31"/>
                  </a:cubicBezTo>
                  <a:cubicBezTo>
                    <a:pt x="198" y="31"/>
                    <a:pt x="199" y="31"/>
                    <a:pt x="201" y="32"/>
                  </a:cubicBezTo>
                  <a:cubicBezTo>
                    <a:pt x="216" y="35"/>
                    <a:pt x="247" y="62"/>
                    <a:pt x="251" y="105"/>
                  </a:cubicBezTo>
                  <a:cubicBezTo>
                    <a:pt x="252" y="117"/>
                    <a:pt x="254" y="133"/>
                    <a:pt x="255" y="151"/>
                  </a:cubicBezTo>
                  <a:cubicBezTo>
                    <a:pt x="256" y="164"/>
                    <a:pt x="257" y="178"/>
                    <a:pt x="259" y="192"/>
                  </a:cubicBezTo>
                  <a:cubicBezTo>
                    <a:pt x="260" y="207"/>
                    <a:pt x="261" y="221"/>
                    <a:pt x="262" y="234"/>
                  </a:cubicBezTo>
                  <a:cubicBezTo>
                    <a:pt x="263" y="246"/>
                    <a:pt x="263" y="258"/>
                    <a:pt x="264" y="266"/>
                  </a:cubicBezTo>
                  <a:cubicBezTo>
                    <a:pt x="264" y="266"/>
                    <a:pt x="264" y="266"/>
                    <a:pt x="264" y="266"/>
                  </a:cubicBezTo>
                  <a:cubicBezTo>
                    <a:pt x="264" y="272"/>
                    <a:pt x="265" y="277"/>
                    <a:pt x="265" y="27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4832350" y="4359275"/>
              <a:ext cx="1382713" cy="1152525"/>
            </a:xfrm>
            <a:custGeom>
              <a:rect b="b" l="l" r="r" t="t"/>
              <a:pathLst>
                <a:path extrusionOk="0" h="201" w="241">
                  <a:moveTo>
                    <a:pt x="227" y="194"/>
                  </a:moveTo>
                  <a:cubicBezTo>
                    <a:pt x="224" y="194"/>
                    <a:pt x="160" y="198"/>
                    <a:pt x="104" y="200"/>
                  </a:cubicBezTo>
                  <a:cubicBezTo>
                    <a:pt x="66" y="201"/>
                    <a:pt x="32" y="201"/>
                    <a:pt x="23" y="199"/>
                  </a:cubicBezTo>
                  <a:cubicBezTo>
                    <a:pt x="0" y="193"/>
                    <a:pt x="5" y="167"/>
                    <a:pt x="38" y="83"/>
                  </a:cubicBezTo>
                  <a:cubicBezTo>
                    <a:pt x="59" y="29"/>
                    <a:pt x="80" y="10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01" y="0"/>
                    <a:pt x="106" y="1"/>
                    <a:pt x="106" y="1"/>
                  </a:cubicBezTo>
                  <a:cubicBezTo>
                    <a:pt x="123" y="0"/>
                    <a:pt x="145" y="42"/>
                    <a:pt x="143" y="57"/>
                  </a:cubicBezTo>
                  <a:cubicBezTo>
                    <a:pt x="142" y="66"/>
                    <a:pt x="115" y="98"/>
                    <a:pt x="95" y="120"/>
                  </a:cubicBezTo>
                  <a:cubicBezTo>
                    <a:pt x="85" y="132"/>
                    <a:pt x="76" y="141"/>
                    <a:pt x="76" y="141"/>
                  </a:cubicBezTo>
                  <a:cubicBezTo>
                    <a:pt x="76" y="141"/>
                    <a:pt x="85" y="141"/>
                    <a:pt x="97" y="141"/>
                  </a:cubicBezTo>
                  <a:cubicBezTo>
                    <a:pt x="139" y="142"/>
                    <a:pt x="228" y="145"/>
                    <a:pt x="239" y="164"/>
                  </a:cubicBezTo>
                  <a:cubicBezTo>
                    <a:pt x="241" y="169"/>
                    <a:pt x="233" y="194"/>
                    <a:pt x="227" y="194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6450013" y="4960938"/>
              <a:ext cx="333375" cy="750888"/>
            </a:xfrm>
            <a:custGeom>
              <a:rect b="b" l="l" r="r" t="t"/>
              <a:pathLst>
                <a:path extrusionOk="0" h="131" w="66">
                  <a:moveTo>
                    <a:pt x="66" y="131"/>
                  </a:moveTo>
                  <a:cubicBezTo>
                    <a:pt x="61" y="107"/>
                    <a:pt x="42" y="83"/>
                    <a:pt x="23" y="68"/>
                  </a:cubicBezTo>
                  <a:cubicBezTo>
                    <a:pt x="0" y="51"/>
                    <a:pt x="4" y="25"/>
                    <a:pt x="4" y="25"/>
                  </a:cubicBezTo>
                  <a:cubicBezTo>
                    <a:pt x="21" y="0"/>
                    <a:pt x="41" y="5"/>
                    <a:pt x="57" y="16"/>
                  </a:cubicBezTo>
                  <a:cubicBezTo>
                    <a:pt x="59" y="43"/>
                    <a:pt x="62" y="74"/>
                    <a:pt x="64" y="99"/>
                  </a:cubicBezTo>
                  <a:cubicBezTo>
                    <a:pt x="65" y="111"/>
                    <a:pt x="65" y="123"/>
                    <a:pt x="66" y="131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2941"/>
                  </a:srgbClr>
                </a:gs>
                <a:gs pos="26000">
                  <a:srgbClr val="7289F2">
                    <a:alpha val="52941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8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 rot="-1235986">
              <a:off x="6924390" y="4583236"/>
              <a:ext cx="305126" cy="641501"/>
            </a:xfrm>
            <a:custGeom>
              <a:rect b="b" l="l" r="r" t="t"/>
              <a:pathLst>
                <a:path extrusionOk="0" h="953733" w="453638">
                  <a:moveTo>
                    <a:pt x="793" y="10752"/>
                  </a:moveTo>
                  <a:cubicBezTo>
                    <a:pt x="-16669" y="-68623"/>
                    <a:pt x="259159" y="312377"/>
                    <a:pt x="331787" y="467952"/>
                  </a:cubicBezTo>
                  <a:cubicBezTo>
                    <a:pt x="404415" y="623527"/>
                    <a:pt x="490934" y="1020005"/>
                    <a:pt x="436562" y="944202"/>
                  </a:cubicBezTo>
                  <a:cubicBezTo>
                    <a:pt x="382190" y="868399"/>
                    <a:pt x="18255" y="90127"/>
                    <a:pt x="793" y="10752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2941"/>
                  </a:srgbClr>
                </a:gs>
                <a:gs pos="26000">
                  <a:srgbClr val="7289F2">
                    <a:alpha val="52941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8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6065838" y="4297363"/>
              <a:ext cx="1435100" cy="1168400"/>
            </a:xfrm>
            <a:custGeom>
              <a:rect b="b" l="l" r="r" t="t"/>
              <a:pathLst>
                <a:path extrusionOk="0" h="204" w="250">
                  <a:moveTo>
                    <a:pt x="11" y="49"/>
                  </a:moveTo>
                  <a:cubicBezTo>
                    <a:pt x="25" y="11"/>
                    <a:pt x="73" y="0"/>
                    <a:pt x="103" y="27"/>
                  </a:cubicBezTo>
                  <a:cubicBezTo>
                    <a:pt x="136" y="58"/>
                    <a:pt x="187" y="105"/>
                    <a:pt x="211" y="135"/>
                  </a:cubicBezTo>
                  <a:cubicBezTo>
                    <a:pt x="250" y="180"/>
                    <a:pt x="199" y="204"/>
                    <a:pt x="179" y="196"/>
                  </a:cubicBezTo>
                  <a:cubicBezTo>
                    <a:pt x="117" y="171"/>
                    <a:pt x="0" y="117"/>
                    <a:pt x="10" y="49"/>
                  </a:cubicBezTo>
                  <a:cubicBezTo>
                    <a:pt x="10" y="49"/>
                    <a:pt x="11" y="49"/>
                    <a:pt x="11" y="4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5664200" y="3127375"/>
              <a:ext cx="809625" cy="1135063"/>
            </a:xfrm>
            <a:custGeom>
              <a:rect b="b" l="l" r="r" t="t"/>
              <a:pathLst>
                <a:path extrusionOk="0" h="198" w="141">
                  <a:moveTo>
                    <a:pt x="138" y="142"/>
                  </a:moveTo>
                  <a:cubicBezTo>
                    <a:pt x="138" y="145"/>
                    <a:pt x="137" y="147"/>
                    <a:pt x="136" y="150"/>
                  </a:cubicBezTo>
                  <a:cubicBezTo>
                    <a:pt x="136" y="151"/>
                    <a:pt x="135" y="166"/>
                    <a:pt x="134" y="170"/>
                  </a:cubicBezTo>
                  <a:cubicBezTo>
                    <a:pt x="134" y="172"/>
                    <a:pt x="132" y="177"/>
                    <a:pt x="128" y="178"/>
                  </a:cubicBezTo>
                  <a:cubicBezTo>
                    <a:pt x="127" y="179"/>
                    <a:pt x="126" y="179"/>
                    <a:pt x="125" y="179"/>
                  </a:cubicBezTo>
                  <a:cubicBezTo>
                    <a:pt x="118" y="178"/>
                    <a:pt x="115" y="178"/>
                    <a:pt x="115" y="178"/>
                  </a:cubicBezTo>
                  <a:cubicBezTo>
                    <a:pt x="115" y="178"/>
                    <a:pt x="108" y="189"/>
                    <a:pt x="109" y="198"/>
                  </a:cubicBezTo>
                  <a:cubicBezTo>
                    <a:pt x="109" y="198"/>
                    <a:pt x="109" y="197"/>
                    <a:pt x="108" y="197"/>
                  </a:cubicBezTo>
                  <a:cubicBezTo>
                    <a:pt x="106" y="195"/>
                    <a:pt x="91" y="191"/>
                    <a:pt x="71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8"/>
                    <a:pt x="70" y="188"/>
                    <a:pt x="70" y="188"/>
                  </a:cubicBezTo>
                  <a:cubicBezTo>
                    <a:pt x="57" y="186"/>
                    <a:pt x="41" y="185"/>
                    <a:pt x="25" y="186"/>
                  </a:cubicBezTo>
                  <a:cubicBezTo>
                    <a:pt x="25" y="186"/>
                    <a:pt x="27" y="173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9" y="43"/>
                    <a:pt x="139" y="82"/>
                    <a:pt x="138" y="90"/>
                  </a:cubicBezTo>
                  <a:cubicBezTo>
                    <a:pt x="138" y="97"/>
                    <a:pt x="137" y="106"/>
                    <a:pt x="139" y="113"/>
                  </a:cubicBezTo>
                  <a:cubicBezTo>
                    <a:pt x="141" y="118"/>
                    <a:pt x="141" y="129"/>
                    <a:pt x="138" y="142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5664200" y="3127375"/>
              <a:ext cx="781050" cy="900113"/>
            </a:xfrm>
            <a:custGeom>
              <a:rect b="b" l="l" r="r" t="t"/>
              <a:pathLst>
                <a:path extrusionOk="0" h="157" w="136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1" y="42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7" y="79"/>
                    <a:pt x="127" y="79"/>
                    <a:pt x="127" y="7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9"/>
                    <a:pt x="85" y="129"/>
                    <a:pt x="85" y="140"/>
                  </a:cubicBezTo>
                  <a:cubicBezTo>
                    <a:pt x="85" y="157"/>
                    <a:pt x="85" y="157"/>
                    <a:pt x="85" y="157"/>
                  </a:cubicBezTo>
                  <a:cubicBezTo>
                    <a:pt x="26" y="157"/>
                    <a:pt x="26" y="157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gradFill>
              <a:gsLst>
                <a:gs pos="0">
                  <a:srgbClr val="F7BDBB"/>
                </a:gs>
                <a:gs pos="75000">
                  <a:srgbClr val="F7BDBB"/>
                </a:gs>
                <a:gs pos="100000">
                  <a:srgbClr val="F7BDBB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664200" y="3127375"/>
              <a:ext cx="781050" cy="566738"/>
            </a:xfrm>
            <a:custGeom>
              <a:rect b="b" l="l" r="r" t="t"/>
              <a:pathLst>
                <a:path extrusionOk="0" h="99" w="136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4" y="45"/>
                    <a:pt x="107" y="51"/>
                    <a:pt x="72" y="96"/>
                  </a:cubicBezTo>
                  <a:cubicBezTo>
                    <a:pt x="72" y="97"/>
                    <a:pt x="71" y="98"/>
                    <a:pt x="70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6289675" y="3775075"/>
              <a:ext cx="68263" cy="92075"/>
            </a:xfrm>
            <a:custGeom>
              <a:rect b="b" l="l" r="r" t="t"/>
              <a:pathLst>
                <a:path extrusionOk="0" h="16" w="12">
                  <a:moveTo>
                    <a:pt x="0" y="4"/>
                  </a:moveTo>
                  <a:cubicBezTo>
                    <a:pt x="0" y="0"/>
                    <a:pt x="4" y="3"/>
                    <a:pt x="6" y="8"/>
                  </a:cubicBezTo>
                  <a:cubicBezTo>
                    <a:pt x="7" y="13"/>
                    <a:pt x="11" y="16"/>
                    <a:pt x="12" y="16"/>
                  </a:cubicBezTo>
                  <a:cubicBezTo>
                    <a:pt x="12" y="16"/>
                    <a:pt x="1" y="14"/>
                    <a:pt x="0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6324600" y="3792538"/>
              <a:ext cx="131763" cy="360363"/>
            </a:xfrm>
            <a:custGeom>
              <a:rect b="b" l="l" r="r" t="t"/>
              <a:pathLst>
                <a:path extrusionOk="0" h="63" w="23">
                  <a:moveTo>
                    <a:pt x="23" y="26"/>
                  </a:moveTo>
                  <a:cubicBezTo>
                    <a:pt x="23" y="29"/>
                    <a:pt x="22" y="31"/>
                    <a:pt x="21" y="34"/>
                  </a:cubicBezTo>
                  <a:cubicBezTo>
                    <a:pt x="21" y="35"/>
                    <a:pt x="20" y="50"/>
                    <a:pt x="19" y="54"/>
                  </a:cubicBezTo>
                  <a:cubicBezTo>
                    <a:pt x="19" y="56"/>
                    <a:pt x="17" y="61"/>
                    <a:pt x="13" y="62"/>
                  </a:cubicBezTo>
                  <a:cubicBezTo>
                    <a:pt x="12" y="63"/>
                    <a:pt x="11" y="63"/>
                    <a:pt x="10" y="63"/>
                  </a:cubicBezTo>
                  <a:cubicBezTo>
                    <a:pt x="3" y="62"/>
                    <a:pt x="0" y="62"/>
                    <a:pt x="0" y="62"/>
                  </a:cubicBezTo>
                  <a:cubicBezTo>
                    <a:pt x="0" y="62"/>
                    <a:pt x="8" y="22"/>
                    <a:pt x="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7" y="19"/>
                    <a:pt x="23" y="26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6324600" y="4010025"/>
              <a:ext cx="74613" cy="142875"/>
            </a:xfrm>
            <a:custGeom>
              <a:rect b="b" l="l" r="r" t="t"/>
              <a:pathLst>
                <a:path extrusionOk="0" h="25" w="13">
                  <a:moveTo>
                    <a:pt x="13" y="24"/>
                  </a:moveTo>
                  <a:cubicBezTo>
                    <a:pt x="12" y="25"/>
                    <a:pt x="11" y="25"/>
                    <a:pt x="10" y="25"/>
                  </a:cubicBezTo>
                  <a:cubicBezTo>
                    <a:pt x="3" y="24"/>
                    <a:pt x="0" y="24"/>
                    <a:pt x="0" y="2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9"/>
                    <a:pt x="9" y="18"/>
                    <a:pt x="13" y="24"/>
                  </a:cubicBezTo>
                  <a:close/>
                </a:path>
              </a:pathLst>
            </a:custGeom>
            <a:gradFill>
              <a:gsLst>
                <a:gs pos="0">
                  <a:srgbClr val="4BC3E2">
                    <a:alpha val="61960"/>
                  </a:srgbClr>
                </a:gs>
                <a:gs pos="51000">
                  <a:srgbClr val="4BC3E2">
                    <a:alpha val="0"/>
                  </a:srgbClr>
                </a:gs>
                <a:gs pos="100000">
                  <a:srgbClr val="4BC3E2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32350" y="3162300"/>
              <a:ext cx="1503363" cy="2624138"/>
            </a:xfrm>
            <a:custGeom>
              <a:rect b="b" l="l" r="r" t="t"/>
              <a:pathLst>
                <a:path extrusionOk="0" h="458" w="262">
                  <a:moveTo>
                    <a:pt x="258" y="413"/>
                  </a:moveTo>
                  <a:cubicBezTo>
                    <a:pt x="250" y="382"/>
                    <a:pt x="229" y="355"/>
                    <a:pt x="208" y="314"/>
                  </a:cubicBezTo>
                  <a:cubicBezTo>
                    <a:pt x="177" y="255"/>
                    <a:pt x="214" y="201"/>
                    <a:pt x="214" y="201"/>
                  </a:cubicBezTo>
                  <a:cubicBezTo>
                    <a:pt x="214" y="201"/>
                    <a:pt x="223" y="201"/>
                    <a:pt x="225" y="192"/>
                  </a:cubicBezTo>
                  <a:cubicBezTo>
                    <a:pt x="226" y="185"/>
                    <a:pt x="220" y="183"/>
                    <a:pt x="217" y="182"/>
                  </a:cubicBezTo>
                  <a:cubicBezTo>
                    <a:pt x="217" y="182"/>
                    <a:pt x="216" y="182"/>
                    <a:pt x="216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4" y="177"/>
                    <a:pt x="213" y="166"/>
                    <a:pt x="213" y="151"/>
                  </a:cubicBezTo>
                  <a:cubicBezTo>
                    <a:pt x="214" y="133"/>
                    <a:pt x="215" y="111"/>
                    <a:pt x="217" y="90"/>
                  </a:cubicBezTo>
                  <a:cubicBezTo>
                    <a:pt x="219" y="78"/>
                    <a:pt x="220" y="66"/>
                    <a:pt x="222" y="56"/>
                  </a:cubicBezTo>
                  <a:cubicBezTo>
                    <a:pt x="229" y="19"/>
                    <a:pt x="202" y="1"/>
                    <a:pt x="202" y="1"/>
                  </a:cubicBezTo>
                  <a:cubicBezTo>
                    <a:pt x="194" y="0"/>
                    <a:pt x="179" y="12"/>
                    <a:pt x="179" y="12"/>
                  </a:cubicBezTo>
                  <a:cubicBezTo>
                    <a:pt x="149" y="27"/>
                    <a:pt x="145" y="65"/>
                    <a:pt x="145" y="66"/>
                  </a:cubicBezTo>
                  <a:cubicBezTo>
                    <a:pt x="145" y="67"/>
                    <a:pt x="149" y="78"/>
                    <a:pt x="154" y="93"/>
                  </a:cubicBezTo>
                  <a:cubicBezTo>
                    <a:pt x="157" y="101"/>
                    <a:pt x="160" y="110"/>
                    <a:pt x="164" y="119"/>
                  </a:cubicBezTo>
                  <a:cubicBezTo>
                    <a:pt x="168" y="129"/>
                    <a:pt x="170" y="141"/>
                    <a:pt x="171" y="151"/>
                  </a:cubicBezTo>
                  <a:cubicBezTo>
                    <a:pt x="172" y="167"/>
                    <a:pt x="170" y="180"/>
                    <a:pt x="170" y="180"/>
                  </a:cubicBezTo>
                  <a:cubicBezTo>
                    <a:pt x="154" y="181"/>
                    <a:pt x="149" y="196"/>
                    <a:pt x="149" y="196"/>
                  </a:cubicBezTo>
                  <a:cubicBezTo>
                    <a:pt x="149" y="196"/>
                    <a:pt x="103" y="205"/>
                    <a:pt x="94" y="213"/>
                  </a:cubicBezTo>
                  <a:cubicBezTo>
                    <a:pt x="94" y="213"/>
                    <a:pt x="94" y="213"/>
                    <a:pt x="94" y="213"/>
                  </a:cubicBezTo>
                  <a:cubicBezTo>
                    <a:pt x="80" y="219"/>
                    <a:pt x="59" y="238"/>
                    <a:pt x="38" y="292"/>
                  </a:cubicBezTo>
                  <a:cubicBezTo>
                    <a:pt x="5" y="376"/>
                    <a:pt x="0" y="402"/>
                    <a:pt x="23" y="408"/>
                  </a:cubicBezTo>
                  <a:cubicBezTo>
                    <a:pt x="32" y="410"/>
                    <a:pt x="66" y="410"/>
                    <a:pt x="104" y="409"/>
                  </a:cubicBezTo>
                  <a:cubicBezTo>
                    <a:pt x="104" y="410"/>
                    <a:pt x="104" y="411"/>
                    <a:pt x="104" y="413"/>
                  </a:cubicBezTo>
                  <a:cubicBezTo>
                    <a:pt x="107" y="435"/>
                    <a:pt x="109" y="452"/>
                    <a:pt x="109" y="458"/>
                  </a:cubicBezTo>
                  <a:cubicBezTo>
                    <a:pt x="260" y="458"/>
                    <a:pt x="260" y="458"/>
                    <a:pt x="260" y="458"/>
                  </a:cubicBezTo>
                  <a:cubicBezTo>
                    <a:pt x="262" y="441"/>
                    <a:pt x="261" y="426"/>
                    <a:pt x="258" y="413"/>
                  </a:cubicBezTo>
                  <a:close/>
                  <a:moveTo>
                    <a:pt x="76" y="350"/>
                  </a:moveTo>
                  <a:cubicBezTo>
                    <a:pt x="76" y="350"/>
                    <a:pt x="85" y="341"/>
                    <a:pt x="95" y="329"/>
                  </a:cubicBezTo>
                  <a:cubicBezTo>
                    <a:pt x="96" y="336"/>
                    <a:pt x="97" y="343"/>
                    <a:pt x="97" y="350"/>
                  </a:cubicBezTo>
                  <a:cubicBezTo>
                    <a:pt x="85" y="350"/>
                    <a:pt x="76" y="350"/>
                    <a:pt x="76" y="350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2941"/>
                  </a:srgbClr>
                </a:gs>
                <a:gs pos="26000">
                  <a:srgbClr val="7289F2">
                    <a:alpha val="52941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8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192713" y="5167313"/>
              <a:ext cx="236538" cy="338138"/>
            </a:xfrm>
            <a:custGeom>
              <a:rect b="b" l="l" r="r" t="t"/>
              <a:pathLst>
                <a:path extrusionOk="0" h="59" w="41">
                  <a:moveTo>
                    <a:pt x="13" y="0"/>
                  </a:moveTo>
                  <a:cubicBezTo>
                    <a:pt x="13" y="0"/>
                    <a:pt x="0" y="45"/>
                    <a:pt x="41" y="5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829CF3">
                <a:alpha val="25098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6191250" y="3625850"/>
              <a:ext cx="333375" cy="217488"/>
            </a:xfrm>
            <a:custGeom>
              <a:rect b="b" l="l" r="r" t="t"/>
              <a:pathLst>
                <a:path extrusionOk="0" h="38" w="58">
                  <a:moveTo>
                    <a:pt x="57" y="4"/>
                  </a:move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6" y="12"/>
                    <a:pt x="53" y="18"/>
                  </a:cubicBezTo>
                  <a:cubicBezTo>
                    <a:pt x="51" y="23"/>
                    <a:pt x="48" y="24"/>
                    <a:pt x="47" y="24"/>
                  </a:cubicBezTo>
                  <a:cubicBezTo>
                    <a:pt x="46" y="23"/>
                    <a:pt x="46" y="22"/>
                    <a:pt x="46" y="2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4" y="20"/>
                    <a:pt x="53" y="8"/>
                    <a:pt x="53" y="8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7" y="35"/>
                    <a:pt x="5" y="37"/>
                  </a:cubicBezTo>
                  <a:cubicBezTo>
                    <a:pt x="3" y="38"/>
                    <a:pt x="0" y="38"/>
                    <a:pt x="0" y="35"/>
                  </a:cubicBezTo>
                  <a:cubicBezTo>
                    <a:pt x="0" y="33"/>
                    <a:pt x="15" y="20"/>
                    <a:pt x="15" y="2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1"/>
                    <a:pt x="46" y="0"/>
                  </a:cubicBezTo>
                  <a:cubicBezTo>
                    <a:pt x="48" y="0"/>
                    <a:pt x="50" y="1"/>
                    <a:pt x="53" y="1"/>
                  </a:cubicBezTo>
                  <a:cubicBezTo>
                    <a:pt x="58" y="2"/>
                    <a:pt x="57" y="4"/>
                    <a:pt x="57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6538394" y="3930239"/>
              <a:ext cx="104950" cy="82726"/>
            </a:xfrm>
            <a:custGeom>
              <a:rect b="b" l="l" r="r" t="t"/>
              <a:pathLst>
                <a:path extrusionOk="0" h="82726" w="104950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6586362" y="3924595"/>
              <a:ext cx="104950" cy="82726"/>
            </a:xfrm>
            <a:custGeom>
              <a:rect b="b" l="l" r="r" t="t"/>
              <a:pathLst>
                <a:path extrusionOk="0" h="82726" w="104950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5832786" y="4279895"/>
              <a:ext cx="465015" cy="55559"/>
            </a:xfrm>
            <a:custGeom>
              <a:rect b="b" l="l" r="r" t="t"/>
              <a:pathLst>
                <a:path extrusionOk="0" h="55559" w="465015">
                  <a:moveTo>
                    <a:pt x="456889" y="50805"/>
                  </a:moveTo>
                  <a:cubicBezTo>
                    <a:pt x="411910" y="42867"/>
                    <a:pt x="33556" y="534"/>
                    <a:pt x="2864" y="5"/>
                  </a:cubicBezTo>
                  <a:cubicBezTo>
                    <a:pt x="-27828" y="-524"/>
                    <a:pt x="196539" y="39163"/>
                    <a:pt x="272739" y="47630"/>
                  </a:cubicBezTo>
                  <a:cubicBezTo>
                    <a:pt x="348939" y="56097"/>
                    <a:pt x="501868" y="58743"/>
                    <a:pt x="456889" y="508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3301226" y="3049052"/>
            <a:ext cx="1397000" cy="1397000"/>
          </a:xfrm>
          <a:custGeom>
            <a:rect b="b" l="l" r="r" t="t"/>
            <a:pathLst>
              <a:path extrusionOk="0" h="336" w="336">
                <a:moveTo>
                  <a:pt x="276" y="276"/>
                </a:moveTo>
                <a:cubicBezTo>
                  <a:pt x="217" y="336"/>
                  <a:pt x="120" y="336"/>
                  <a:pt x="60" y="276"/>
                </a:cubicBez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3006572" y="5347925"/>
            <a:ext cx="1271588" cy="1273175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7892906" y="5298704"/>
            <a:ext cx="1271588" cy="1273175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7562036" y="3006704"/>
            <a:ext cx="1397000" cy="1397000"/>
          </a:xfrm>
          <a:custGeom>
            <a:rect b="b" l="l" r="r" t="t"/>
            <a:pathLst>
              <a:path extrusionOk="0" h="336" w="336">
                <a:moveTo>
                  <a:pt x="60" y="276"/>
                </a:move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ubicBezTo>
                  <a:pt x="217" y="336"/>
                  <a:pt x="120" y="336"/>
                  <a:pt x="60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5471319" y="1603947"/>
            <a:ext cx="1397000" cy="1397000"/>
          </a:xfrm>
          <a:custGeom>
            <a:rect b="b" l="l" r="r" t="t"/>
            <a:pathLst>
              <a:path extrusionOk="0" h="336" w="336">
                <a:moveTo>
                  <a:pt x="276" y="276"/>
                </a:moveTo>
                <a:cubicBezTo>
                  <a:pt x="217" y="336"/>
                  <a:pt x="120" y="336"/>
                  <a:pt x="60" y="276"/>
                </a:cubicBez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oleto png 4 » PNG Image" id="144" name="Google Shape;14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2388" y="1917308"/>
            <a:ext cx="1287235" cy="7240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étodo de pagamento - ícones de comércio grátis" id="145" name="Google Shape;14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16640" y="5495348"/>
            <a:ext cx="857679" cy="85767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5"/>
          <p:cNvSpPr txBox="1"/>
          <p:nvPr/>
        </p:nvSpPr>
        <p:spPr>
          <a:xfrm>
            <a:off x="2470932" y="124347"/>
            <a:ext cx="7237926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IMPORTANTE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 txBox="1"/>
          <p:nvPr/>
        </p:nvSpPr>
        <p:spPr>
          <a:xfrm>
            <a:off x="1221727" y="1214841"/>
            <a:ext cx="4662190" cy="1062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Pagamento do boleto em até 05 dias Parcelamento pela central e/ou  plataforma : </a:t>
            </a:r>
            <a:r>
              <a:rPr b="1" i="0" lang="pt-BR" sz="1600" u="sng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http://cobrafix.pagfix.com</a:t>
            </a:r>
            <a:endParaRPr b="1" i="0" sz="1600" u="none" cap="none" strike="noStrike">
              <a:solidFill>
                <a:srgbClr val="00206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450397" y="5225688"/>
            <a:ext cx="2705510" cy="1062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Irão analisar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contraproposta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NÃO fazer amortizado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8472814" y="2762681"/>
            <a:ext cx="3239353" cy="172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Tratativa com RF: Após autorização do aluno, registrar em observações na ficha o nome do RF ressaltando que ele pode realizar as negociações pelo aluno.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egociação png » PNG Image" id="150" name="Google Shape;150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76850" y="5596836"/>
            <a:ext cx="1097120" cy="6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 txBox="1"/>
          <p:nvPr/>
        </p:nvSpPr>
        <p:spPr>
          <a:xfrm>
            <a:off x="8985432" y="5516758"/>
            <a:ext cx="295411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 caso de atraso do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acordo, NÃO gerar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reacordo das parcelas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 aberto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Jogos Santa Casa - Jogo Responsável" id="152" name="Google Shape;152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39108" y="3190484"/>
            <a:ext cx="1119928" cy="86794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 txBox="1"/>
          <p:nvPr/>
        </p:nvSpPr>
        <p:spPr>
          <a:xfrm>
            <a:off x="818955" y="3416545"/>
            <a:ext cx="3083055" cy="415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Não possui </a:t>
            </a: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TCD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90113" y="3289989"/>
            <a:ext cx="1356503" cy="1019537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5"/>
          <p:cNvSpPr txBox="1"/>
          <p:nvPr/>
        </p:nvSpPr>
        <p:spPr>
          <a:xfrm>
            <a:off x="6169819" y="1570410"/>
            <a:ext cx="29364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 C</a:t>
            </a:r>
            <a:r>
              <a:rPr b="1" lang="pt-BR" sz="1600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LIENTE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4774" y="96727"/>
            <a:ext cx="1700167" cy="77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" title="marketing-indicacao-boca-a-boca-ferramenta-buzzlead_logos-clientes-ipog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803763" y="57695"/>
            <a:ext cx="1287225" cy="772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o-azul-claro - CREA-SC" id="163" name="Google Shape;16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6"/>
          <p:cNvSpPr txBox="1"/>
          <p:nvPr/>
        </p:nvSpPr>
        <p:spPr>
          <a:xfrm>
            <a:off x="677354" y="267675"/>
            <a:ext cx="7026569" cy="405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903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pt-BR" sz="3100" u="none" cap="none" strike="noStrik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Demais Informações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283596" y="1639579"/>
            <a:ext cx="7889003" cy="3447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Telefone da Central de Atendimento 0800 025 3435.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Ao receber as orientações sobre a contestação do aluno,  abrir o chamado, com os seguintes status: alega pagamento, contestação de valores seja bolsa, desconto/ou o débito.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Nos casos de comprovantes de acordo Cobrafix não baixado em sistema, o operador deverá orientar o aluno a encaminhar o comprovante no E-mail: </a:t>
            </a:r>
            <a:r>
              <a:rPr b="0" i="0" lang="pt-BR" sz="2000" u="sng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operacional.02@grupocobrafix.com.br</a:t>
            </a:r>
            <a:r>
              <a:rPr b="0" i="0" lang="pt-B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16286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86E"/>
              </a:buClr>
              <a:buSzPts val="2000"/>
              <a:buFont typeface="Arial"/>
              <a:buChar char="•"/>
            </a:pPr>
            <a:r>
              <a:rPr b="1" i="0" lang="pt-BR" sz="2000" u="none" cap="none" strike="noStrike">
                <a:solidFill>
                  <a:srgbClr val="16286E"/>
                </a:solidFill>
                <a:latin typeface="Calibri"/>
                <a:ea typeface="Calibri"/>
                <a:cs typeface="Calibri"/>
                <a:sym typeface="Calibri"/>
              </a:rPr>
              <a:t>Proibido subir Contra propostas de REACORDOS!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8246430" y="8302"/>
            <a:ext cx="3961053" cy="6857998"/>
          </a:xfrm>
          <a:prstGeom prst="parallelogram">
            <a:avLst>
              <a:gd fmla="val 0" name="adj"/>
            </a:avLst>
          </a:prstGeom>
          <a:gradFill>
            <a:gsLst>
              <a:gs pos="0">
                <a:srgbClr val="7CEFD8"/>
              </a:gs>
              <a:gs pos="71000">
                <a:srgbClr val="6672E4"/>
              </a:gs>
              <a:gs pos="100000">
                <a:srgbClr val="882BE5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elp desk e as vantagens do atendimento Omnichannel • Demacode" id="167" name="Google Shape;16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74070" y="1571847"/>
            <a:ext cx="1921152" cy="184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es Sociais – Agência de Propaganda Virtual" id="168" name="Google Shape;168;p6"/>
          <p:cNvPicPr preferRelativeResize="0"/>
          <p:nvPr/>
        </p:nvPicPr>
        <p:blipFill rotWithShape="1">
          <a:blip r:embed="rId6">
            <a:alphaModFix/>
          </a:blip>
          <a:srcRect b="7471" l="0" r="11768" t="0"/>
          <a:stretch/>
        </p:blipFill>
        <p:spPr>
          <a:xfrm>
            <a:off x="9093962" y="4303209"/>
            <a:ext cx="2281368" cy="239240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"/>
          <p:cNvSpPr/>
          <p:nvPr/>
        </p:nvSpPr>
        <p:spPr>
          <a:xfrm>
            <a:off x="9430423" y="4070773"/>
            <a:ext cx="1593065" cy="464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REDES SOCIAIS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" name="Google Shape;17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6968" y="6177187"/>
            <a:ext cx="1528348" cy="69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6" title="marketing-indicacao-boca-a-boca-ferramenta-buzzlead_logos-clientes-ipog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591800" y="-24725"/>
            <a:ext cx="1563250" cy="93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2020-04-28T12:54:00Z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1046-11.2.0.9363</vt:lpwstr>
  </property>
</Properties>
</file>