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</p:sldIdLst>
  <p:sldSz cx="9753600" cy="7315200"/>
  <p:notesSz cx="6858000" cy="9144000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Source Sans Pro" panose="020B0604020202020204" charset="0"/>
      <p:regular r:id="rId12"/>
    </p:embeddedFont>
    <p:embeddedFont>
      <p:font typeface="Anton" panose="020B0604020202020204" charset="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90" d="100"/>
          <a:sy n="90" d="100"/>
        </p:scale>
        <p:origin x="28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5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541" r="5541"/>
          <a:stretch>
            <a:fillRect/>
          </a:stretch>
        </p:blipFill>
        <p:spPr>
          <a:xfrm>
            <a:off x="0" y="-9939"/>
            <a:ext cx="9753600" cy="73152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066800" y="1981200"/>
            <a:ext cx="7543800" cy="28982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74"/>
              </a:lnSpc>
            </a:pPr>
            <a:r>
              <a:rPr lang="en-US" sz="8053" b="1" dirty="0">
                <a:solidFill>
                  <a:srgbClr val="FFC000"/>
                </a:solidFill>
                <a:latin typeface="Anton"/>
              </a:rPr>
              <a:t>DESCOMPLICANDO A ARGUMENTAÇÃO</a:t>
            </a:r>
          </a:p>
        </p:txBody>
      </p:sp>
      <p:sp>
        <p:nvSpPr>
          <p:cNvPr id="5" name="AutoShape 5"/>
          <p:cNvSpPr/>
          <p:nvPr/>
        </p:nvSpPr>
        <p:spPr>
          <a:xfrm rot="-5400000">
            <a:off x="-962163" y="3647661"/>
            <a:ext cx="3562625" cy="0"/>
          </a:xfrm>
          <a:prstGeom prst="line">
            <a:avLst/>
          </a:prstGeom>
          <a:ln w="28575" cap="rnd">
            <a:solidFill>
              <a:srgbClr val="FFD37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AutoShape 6"/>
          <p:cNvSpPr/>
          <p:nvPr/>
        </p:nvSpPr>
        <p:spPr>
          <a:xfrm rot="-5400000">
            <a:off x="7078595" y="3430313"/>
            <a:ext cx="3562625" cy="0"/>
          </a:xfrm>
          <a:prstGeom prst="line">
            <a:avLst/>
          </a:prstGeom>
          <a:ln w="28575" cap="rnd">
            <a:solidFill>
              <a:srgbClr val="FFD371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7" name="Picture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581400" y="5715999"/>
            <a:ext cx="2323961" cy="9887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38200"/>
            <a:ext cx="3217819" cy="5665921"/>
            <a:chOff x="0" y="0"/>
            <a:chExt cx="1697824" cy="298952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97824" cy="2989521"/>
            </a:xfrm>
            <a:custGeom>
              <a:avLst/>
              <a:gdLst/>
              <a:ahLst/>
              <a:cxnLst/>
              <a:rect l="l" t="t" r="r" b="b"/>
              <a:pathLst>
                <a:path w="1697824" h="2989521">
                  <a:moveTo>
                    <a:pt x="0" y="0"/>
                  </a:moveTo>
                  <a:lnTo>
                    <a:pt x="1697824" y="0"/>
                  </a:lnTo>
                  <a:lnTo>
                    <a:pt x="1697824" y="2989521"/>
                  </a:lnTo>
                  <a:lnTo>
                    <a:pt x="0" y="2989521"/>
                  </a:lnTo>
                  <a:close/>
                </a:path>
              </a:pathLst>
            </a:custGeom>
            <a:solidFill>
              <a:srgbClr val="FF4848"/>
            </a:solidFill>
          </p:spPr>
        </p:sp>
      </p:grpSp>
      <p:sp>
        <p:nvSpPr>
          <p:cNvPr id="4" name="AutoShape 4"/>
          <p:cNvSpPr/>
          <p:nvPr/>
        </p:nvSpPr>
        <p:spPr>
          <a:xfrm flipV="1">
            <a:off x="226760" y="1751657"/>
            <a:ext cx="0" cy="3811886"/>
          </a:xfrm>
          <a:prstGeom prst="line">
            <a:avLst/>
          </a:prstGeom>
          <a:ln w="28575" cap="rnd">
            <a:solidFill>
              <a:srgbClr val="FFD371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299996" y="2218585"/>
            <a:ext cx="2464283" cy="2464283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l="l" t="t" r="r" b="b"/>
              <a:pathLst>
                <a:path w="6350000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2"/>
              <a:stretch>
                <a:fillRect l="-24991" r="-24991"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3244814" y="381000"/>
            <a:ext cx="6203986" cy="948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420"/>
              </a:lnSpc>
            </a:pPr>
            <a:r>
              <a:rPr lang="en-US" sz="5300" spc="466" dirty="0">
                <a:solidFill>
                  <a:schemeClr val="accent6"/>
                </a:solidFill>
                <a:latin typeface="+mj-lt"/>
              </a:rPr>
              <a:t>ARGUMENTAÇÃO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733800" y="1295401"/>
            <a:ext cx="4876800" cy="58477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2000" dirty="0">
                <a:solidFill>
                  <a:srgbClr val="002060"/>
                </a:solidFill>
                <a:latin typeface="Source Sans Pro"/>
              </a:rPr>
              <a:t>São ideias lógicas relacionadas entre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si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e com o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propósito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de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esclarecer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e resolver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determinada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situação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ou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dívida</a:t>
            </a:r>
            <a:r>
              <a:rPr lang="en-US" sz="2000" dirty="0" smtClean="0">
                <a:solidFill>
                  <a:srgbClr val="002060"/>
                </a:solidFill>
                <a:latin typeface="Source Sans Pro"/>
              </a:rPr>
              <a:t>. </a:t>
            </a:r>
            <a:r>
              <a:rPr lang="en-US" sz="2000" dirty="0" err="1" smtClean="0">
                <a:solidFill>
                  <a:srgbClr val="002060"/>
                </a:solidFill>
                <a:latin typeface="Source Sans Pro"/>
              </a:rPr>
              <a:t>Trata</a:t>
            </a:r>
            <a:r>
              <a:rPr lang="en-US" sz="2000" dirty="0" smtClean="0">
                <a:solidFill>
                  <a:srgbClr val="002060"/>
                </a:solidFill>
                <a:latin typeface="Source Sans Pro"/>
              </a:rPr>
              <a:t>-se 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do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raciocínio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que se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utiliza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para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demonstrar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ou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comprovar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uma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proposição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ou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para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convencer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outra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pessoa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daquilo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que se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afirma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ou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se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nega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. Para a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lógica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, um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argumento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é um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conjunto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de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premissas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seguidas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de uma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conclusão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.</a:t>
            </a:r>
          </a:p>
          <a:p>
            <a:pPr>
              <a:lnSpc>
                <a:spcPts val="2426"/>
              </a:lnSpc>
            </a:pPr>
            <a:endParaRPr lang="en-US" sz="2000" dirty="0">
              <a:solidFill>
                <a:srgbClr val="000000"/>
              </a:solidFill>
              <a:latin typeface="Source Sans Pro"/>
            </a:endParaRPr>
          </a:p>
        </p:txBody>
      </p:sp>
      <p:pic>
        <p:nvPicPr>
          <p:cNvPr id="10" name="Picture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85800" y="5753528"/>
            <a:ext cx="1527679" cy="6204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6705601" y="1478039"/>
            <a:ext cx="3048000" cy="5665921"/>
            <a:chOff x="0" y="0"/>
            <a:chExt cx="1697824" cy="298952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97824" cy="2989521"/>
            </a:xfrm>
            <a:custGeom>
              <a:avLst/>
              <a:gdLst/>
              <a:ahLst/>
              <a:cxnLst/>
              <a:rect l="l" t="t" r="r" b="b"/>
              <a:pathLst>
                <a:path w="1697824" h="2989521">
                  <a:moveTo>
                    <a:pt x="0" y="0"/>
                  </a:moveTo>
                  <a:lnTo>
                    <a:pt x="1697824" y="0"/>
                  </a:lnTo>
                  <a:lnTo>
                    <a:pt x="1697824" y="2989521"/>
                  </a:lnTo>
                  <a:lnTo>
                    <a:pt x="0" y="2989521"/>
                  </a:lnTo>
                  <a:close/>
                </a:path>
              </a:pathLst>
            </a:custGeom>
            <a:solidFill>
              <a:srgbClr val="FF4848"/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6852920" y="1478039"/>
            <a:ext cx="3129280" cy="5848560"/>
            <a:chOff x="0" y="0"/>
            <a:chExt cx="4206875" cy="635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06875" cy="6350128"/>
            </a:xfrm>
            <a:custGeom>
              <a:avLst/>
              <a:gdLst/>
              <a:ahLst/>
              <a:cxnLst/>
              <a:rect l="l" t="t" r="r" b="b"/>
              <a:pathLst>
                <a:path w="4206875" h="6350128">
                  <a:moveTo>
                    <a:pt x="4206875" y="132334"/>
                  </a:moveTo>
                  <a:lnTo>
                    <a:pt x="4206875" y="6217793"/>
                  </a:lnTo>
                  <a:cubicBezTo>
                    <a:pt x="4206875" y="6290818"/>
                    <a:pt x="4147566" y="6350128"/>
                    <a:pt x="4074541" y="6350128"/>
                  </a:cubicBezTo>
                  <a:lnTo>
                    <a:pt x="132334" y="6350128"/>
                  </a:lnTo>
                  <a:cubicBezTo>
                    <a:pt x="59309" y="6350000"/>
                    <a:pt x="0" y="6290691"/>
                    <a:pt x="0" y="6217666"/>
                  </a:cubicBezTo>
                  <a:lnTo>
                    <a:pt x="0" y="132334"/>
                  </a:lnTo>
                  <a:cubicBezTo>
                    <a:pt x="0" y="59309"/>
                    <a:pt x="59309" y="0"/>
                    <a:pt x="132334" y="0"/>
                  </a:cubicBezTo>
                  <a:lnTo>
                    <a:pt x="4074668" y="0"/>
                  </a:lnTo>
                  <a:cubicBezTo>
                    <a:pt x="4147566" y="0"/>
                    <a:pt x="4206875" y="59309"/>
                    <a:pt x="4206875" y="132334"/>
                  </a:cubicBezTo>
                  <a:close/>
                </a:path>
              </a:pathLst>
            </a:custGeom>
            <a:blipFill>
              <a:blip r:embed="rId2"/>
              <a:stretch>
                <a:fillRect l="-1700"/>
              </a:stretch>
            </a:blipFill>
          </p:spPr>
        </p:sp>
      </p:grpSp>
      <p:sp>
        <p:nvSpPr>
          <p:cNvPr id="7" name="TextBox 7"/>
          <p:cNvSpPr txBox="1"/>
          <p:nvPr/>
        </p:nvSpPr>
        <p:spPr>
          <a:xfrm>
            <a:off x="5080" y="1030364"/>
            <a:ext cx="1981200" cy="461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06"/>
              </a:lnSpc>
            </a:pPr>
            <a:r>
              <a:rPr lang="en-US" sz="2000" b="1" dirty="0" smtClean="0">
                <a:solidFill>
                  <a:srgbClr val="FFC000"/>
                </a:solidFill>
              </a:rPr>
              <a:t>VENDEDORA</a:t>
            </a:r>
            <a:endParaRPr lang="en-US" sz="2000" b="1" dirty="0">
              <a:solidFill>
                <a:srgbClr val="FFC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28600" y="1491965"/>
            <a:ext cx="6477000" cy="60529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endParaRPr lang="en-US" sz="2000" dirty="0" smtClean="0">
              <a:solidFill>
                <a:srgbClr val="000000"/>
              </a:solidFill>
              <a:latin typeface="Source Sans Pro" panose="020B0604020202020204" charset="0"/>
              <a:ea typeface="Source Sans Pro" panose="020B0604020202020204" charset="0"/>
            </a:endParaRPr>
          </a:p>
          <a:p>
            <a:pPr algn="ctr">
              <a:lnSpc>
                <a:spcPct val="150000"/>
              </a:lnSpc>
            </a:pPr>
            <a:r>
              <a:rPr lang="en-US" sz="2000" dirty="0" smtClean="0">
                <a:solidFill>
                  <a:srgbClr val="000000"/>
                </a:solidFill>
                <a:latin typeface="Source Sans Pro" panose="020B0604020202020204" charset="0"/>
                <a:ea typeface="Source Sans Pro" panose="020B060402020202020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Maneira</a:t>
            </a:r>
            <a:r>
              <a:rPr lang="en-US" sz="2000" dirty="0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como</a:t>
            </a:r>
            <a:r>
              <a:rPr lang="en-US" sz="2000" dirty="0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 o operador </a:t>
            </a:r>
            <a:r>
              <a:rPr lang="en-US" sz="2000" dirty="0" err="1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mostra</a:t>
            </a:r>
            <a:r>
              <a:rPr lang="en-US" sz="2000" dirty="0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 para o aluno valor </a:t>
            </a:r>
            <a:r>
              <a:rPr lang="en-US" sz="2000" dirty="0" err="1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agregado</a:t>
            </a:r>
            <a:r>
              <a:rPr lang="en-US" sz="2000" dirty="0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 (</a:t>
            </a:r>
            <a:r>
              <a:rPr lang="en-US" sz="2000" dirty="0" err="1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benefícios</a:t>
            </a:r>
            <a:r>
              <a:rPr lang="en-US" sz="2000" dirty="0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) da proposta </a:t>
            </a:r>
            <a:r>
              <a:rPr lang="en-US" sz="2000" dirty="0" err="1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ofertada</a:t>
            </a:r>
            <a:r>
              <a:rPr lang="en-US" sz="2000" dirty="0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en-US" sz="2000" b="1" dirty="0" err="1" smtClean="0">
                <a:solidFill>
                  <a:srgbClr val="FFC000"/>
                </a:solidFill>
                <a:latin typeface="Source Sans Pro" panose="020B0604020202020204" charset="0"/>
                <a:ea typeface="Source Sans Pro" panose="020B0604020202020204" charset="0"/>
              </a:rPr>
              <a:t>Exemplos</a:t>
            </a:r>
            <a:r>
              <a:rPr lang="en-US" sz="2000" b="1" dirty="0" smtClean="0">
                <a:solidFill>
                  <a:srgbClr val="FFC000"/>
                </a:solidFill>
                <a:latin typeface="Source Sans Pro" panose="020B0604020202020204" charset="0"/>
                <a:ea typeface="Source Sans Pro" panose="020B0604020202020204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2000" dirty="0" smtClean="0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Possibilidade</a:t>
            </a:r>
            <a:r>
              <a:rPr lang="en-US" sz="2000" dirty="0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 de </a:t>
            </a:r>
            <a:r>
              <a:rPr lang="en-US" sz="2000" dirty="0" err="1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maior</a:t>
            </a:r>
            <a:r>
              <a:rPr lang="en-US" sz="2000" dirty="0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remuneração</a:t>
            </a:r>
            <a:r>
              <a:rPr lang="en-US" sz="2000" dirty="0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 / </a:t>
            </a:r>
            <a:r>
              <a:rPr lang="en-US" sz="2000" dirty="0" err="1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melhor</a:t>
            </a:r>
            <a:r>
              <a:rPr lang="en-US" sz="2000" dirty="0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2000" dirty="0" err="1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colocação</a:t>
            </a:r>
            <a:r>
              <a:rPr lang="en-US" sz="2000" dirty="0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 no </a:t>
            </a:r>
            <a:r>
              <a:rPr lang="en-US" sz="2000" dirty="0" err="1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mercado</a:t>
            </a:r>
            <a:r>
              <a:rPr lang="en-US" sz="2000" dirty="0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 de </a:t>
            </a:r>
            <a:r>
              <a:rPr lang="en-US" sz="2000" dirty="0" err="1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trabalho</a:t>
            </a:r>
            <a:r>
              <a:rPr lang="en-US" sz="2000" dirty="0">
                <a:solidFill>
                  <a:srgbClr val="000000"/>
                </a:solidFill>
                <a:latin typeface="Source Sans Pro" panose="020B0604020202020204" charset="0"/>
                <a:ea typeface="Source Sans Pro" panose="020B0604020202020204" charset="0"/>
              </a:rPr>
              <a:t>.</a:t>
            </a:r>
          </a:p>
          <a:p>
            <a:pPr>
              <a:lnSpc>
                <a:spcPts val="2800"/>
              </a:lnSpc>
            </a:pPr>
            <a:endParaRPr lang="en-US" sz="2000" dirty="0" smtClean="0">
              <a:solidFill>
                <a:srgbClr val="000000"/>
              </a:solidFill>
              <a:latin typeface="Source Sans Pro" panose="020B0604020202020204" charset="0"/>
              <a:ea typeface="Source Sans Pro" panose="020B0604020202020204" charset="0"/>
            </a:endParaRPr>
          </a:p>
          <a:p>
            <a:pPr>
              <a:lnSpc>
                <a:spcPts val="2800"/>
              </a:lnSpc>
            </a:pPr>
            <a:r>
              <a:rPr lang="en-US" sz="2000" b="1" dirty="0" smtClean="0">
                <a:solidFill>
                  <a:srgbClr val="FFC000"/>
                </a:solidFill>
              </a:rPr>
              <a:t>INFORMATIVA</a:t>
            </a:r>
            <a:endParaRPr lang="en-US" sz="2000" b="1" dirty="0">
              <a:solidFill>
                <a:srgbClr val="FFC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sz="2000" dirty="0" err="1" smtClean="0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Repasse</a:t>
            </a:r>
            <a:r>
              <a:rPr lang="en-US" sz="2000" dirty="0" smtClean="0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de </a:t>
            </a:r>
            <a:r>
              <a:rPr lang="en-US" sz="2000" dirty="0" err="1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informações</a:t>
            </a:r>
            <a:r>
              <a:rPr lang="en-US" sz="2000" dirty="0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sólidas</a:t>
            </a:r>
            <a:r>
              <a:rPr lang="en-US" sz="2000" dirty="0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 ao aluno que </a:t>
            </a:r>
            <a:r>
              <a:rPr lang="en-US" sz="2000" dirty="0" err="1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transmite</a:t>
            </a:r>
            <a:r>
              <a:rPr lang="en-US" sz="2000" dirty="0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 a </a:t>
            </a:r>
            <a:r>
              <a:rPr lang="en-US" sz="2000" dirty="0" err="1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sensação</a:t>
            </a:r>
            <a:r>
              <a:rPr lang="en-US" sz="2000" dirty="0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 de </a:t>
            </a:r>
            <a:r>
              <a:rPr lang="en-US" sz="2000" dirty="0" err="1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orientação</a:t>
            </a:r>
            <a:r>
              <a:rPr lang="en-US" sz="2000" dirty="0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en-US" sz="2000" b="1" dirty="0" err="1" smtClean="0">
                <a:solidFill>
                  <a:srgbClr val="FFC000"/>
                </a:solidFill>
                <a:latin typeface="Source Sans Pro" panose="020B0604020202020204" charset="0"/>
                <a:ea typeface="Source Sans Pro" panose="020B0604020202020204" charset="0"/>
              </a:rPr>
              <a:t>Exemplos</a:t>
            </a:r>
            <a:r>
              <a:rPr lang="en-US" sz="2000" b="1" dirty="0" smtClean="0">
                <a:solidFill>
                  <a:srgbClr val="FFC000"/>
                </a:solidFill>
                <a:latin typeface="Source Sans Pro" panose="020B0604020202020204" charset="0"/>
                <a:ea typeface="Source Sans Pro" panose="020B0604020202020204" charset="0"/>
              </a:rPr>
              <a:t>: </a:t>
            </a:r>
          </a:p>
          <a:p>
            <a:pPr algn="ctr">
              <a:lnSpc>
                <a:spcPct val="150000"/>
              </a:lnSpc>
            </a:pPr>
            <a:r>
              <a:rPr lang="en-US" sz="2000" dirty="0" err="1" smtClean="0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Aumento</a:t>
            </a:r>
            <a:r>
              <a:rPr lang="en-US" sz="2000" dirty="0" smtClean="0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de </a:t>
            </a:r>
            <a:r>
              <a:rPr lang="en-US" sz="2000" dirty="0" err="1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valores</a:t>
            </a:r>
            <a:r>
              <a:rPr lang="en-US" sz="2000" dirty="0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devido</a:t>
            </a:r>
            <a:r>
              <a:rPr lang="en-US" sz="2000" dirty="0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 a </a:t>
            </a:r>
            <a:r>
              <a:rPr lang="en-US" sz="2000" dirty="0" err="1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acréscimo</a:t>
            </a:r>
            <a:r>
              <a:rPr lang="en-US" sz="2000" dirty="0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 de </a:t>
            </a:r>
            <a:r>
              <a:rPr lang="en-US" sz="2000" dirty="0" err="1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juros</a:t>
            </a:r>
            <a:r>
              <a:rPr lang="en-US" sz="2000" dirty="0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 e </a:t>
            </a:r>
            <a:r>
              <a:rPr lang="en-US" sz="2000" dirty="0" err="1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multa</a:t>
            </a:r>
            <a:r>
              <a:rPr lang="en-US" sz="2000" dirty="0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 que </a:t>
            </a:r>
            <a:r>
              <a:rPr lang="en-US" sz="2000" dirty="0" err="1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dificultam</a:t>
            </a:r>
            <a:r>
              <a:rPr lang="en-US" sz="2000" dirty="0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 a </a:t>
            </a:r>
            <a:r>
              <a:rPr lang="en-US" sz="2000" dirty="0" err="1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regularização</a:t>
            </a:r>
            <a:r>
              <a:rPr lang="en-US" sz="2000" dirty="0">
                <a:solidFill>
                  <a:srgbClr val="002060"/>
                </a:solidFill>
                <a:latin typeface="Source Sans Pro" panose="020B0604020202020204" charset="0"/>
                <a:ea typeface="Source Sans Pro" panose="020B0604020202020204" charset="0"/>
              </a:rPr>
              <a:t>.</a:t>
            </a:r>
          </a:p>
          <a:p>
            <a:pPr algn="ctr">
              <a:lnSpc>
                <a:spcPts val="2800"/>
              </a:lnSpc>
            </a:pPr>
            <a:endParaRPr lang="en-US" sz="2000" dirty="0">
              <a:solidFill>
                <a:srgbClr val="002060"/>
              </a:solidFill>
              <a:latin typeface="Source Sans Pro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944025" y="126759"/>
            <a:ext cx="8047575" cy="8912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420"/>
              </a:lnSpc>
            </a:pPr>
            <a:r>
              <a:rPr lang="en-US" sz="5300" spc="18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TIPOS DE </a:t>
            </a:r>
            <a:r>
              <a:rPr lang="en-US" sz="5300" spc="18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ARGUMENTAÇÃO</a:t>
            </a:r>
            <a:endParaRPr lang="en-US" sz="5300" spc="18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226760" y="1751657"/>
            <a:ext cx="0" cy="3811886"/>
          </a:xfrm>
          <a:prstGeom prst="line">
            <a:avLst/>
          </a:prstGeom>
          <a:ln w="28575" cap="rnd">
            <a:solidFill>
              <a:srgbClr val="FFD371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3" name="Group 3"/>
          <p:cNvGrpSpPr/>
          <p:nvPr/>
        </p:nvGrpSpPr>
        <p:grpSpPr>
          <a:xfrm>
            <a:off x="7119098" y="3657600"/>
            <a:ext cx="3217819" cy="3125511"/>
            <a:chOff x="0" y="0"/>
            <a:chExt cx="1697824" cy="164911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97824" cy="1649119"/>
            </a:xfrm>
            <a:custGeom>
              <a:avLst/>
              <a:gdLst/>
              <a:ahLst/>
              <a:cxnLst/>
              <a:rect l="l" t="t" r="r" b="b"/>
              <a:pathLst>
                <a:path w="1697824" h="1649119">
                  <a:moveTo>
                    <a:pt x="0" y="0"/>
                  </a:moveTo>
                  <a:lnTo>
                    <a:pt x="1697824" y="0"/>
                  </a:lnTo>
                  <a:lnTo>
                    <a:pt x="1697824" y="1649119"/>
                  </a:lnTo>
                  <a:lnTo>
                    <a:pt x="0" y="1649119"/>
                  </a:lnTo>
                  <a:close/>
                </a:path>
              </a:pathLst>
            </a:custGeom>
            <a:solidFill>
              <a:srgbClr val="FF4848"/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6629716" y="3657600"/>
            <a:ext cx="2893193" cy="2893181"/>
            <a:chOff x="0" y="0"/>
            <a:chExt cx="6350025" cy="635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26" cy="6350000"/>
            </a:xfrm>
            <a:custGeom>
              <a:avLst/>
              <a:gdLst/>
              <a:ahLst/>
              <a:cxnLst/>
              <a:rect l="l" t="t" r="r" b="b"/>
              <a:pathLst>
                <a:path w="6350026" h="6350000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2"/>
              <a:stretch>
                <a:fillRect l="-24952" r="-24952"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457201" y="321945"/>
            <a:ext cx="8763000" cy="18979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420"/>
              </a:lnSpc>
            </a:pPr>
            <a:r>
              <a:rPr lang="en-US" sz="5300" spc="254" dirty="0">
                <a:solidFill>
                  <a:srgbClr val="FF4848"/>
                </a:solidFill>
              </a:rPr>
              <a:t>DICAS DE </a:t>
            </a:r>
            <a:r>
              <a:rPr lang="en-US" sz="5300" spc="254" dirty="0" smtClean="0">
                <a:solidFill>
                  <a:srgbClr val="FF4848"/>
                </a:solidFill>
              </a:rPr>
              <a:t>ARGUMENTAÇÃO</a:t>
            </a:r>
          </a:p>
          <a:p>
            <a:pPr algn="ctr">
              <a:lnSpc>
                <a:spcPts val="7420"/>
              </a:lnSpc>
            </a:pPr>
            <a:endParaRPr lang="en-US" sz="5300" spc="254" dirty="0">
              <a:solidFill>
                <a:srgbClr val="FF4848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12472" y="2150131"/>
            <a:ext cx="9118084" cy="3206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>
              <a:lnSpc>
                <a:spcPts val="5000"/>
              </a:lnSpc>
              <a:buFont typeface="Arial"/>
              <a:buChar char="•"/>
            </a:pP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Possibilidade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de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retomada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dos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estudos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;</a:t>
            </a:r>
          </a:p>
          <a:p>
            <a:pPr marL="431801" lvl="1" indent="-215900">
              <a:lnSpc>
                <a:spcPts val="5000"/>
              </a:lnSpc>
              <a:buFont typeface="Arial"/>
              <a:buChar char="•"/>
            </a:pP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Possibilidade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de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maior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remuneração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/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melhor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colocação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no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mercado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de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trabalho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;</a:t>
            </a:r>
          </a:p>
          <a:p>
            <a:pPr marL="431801" lvl="1" indent="-215900">
              <a:lnSpc>
                <a:spcPts val="5000"/>
              </a:lnSpc>
              <a:buFont typeface="Arial"/>
              <a:buChar char="•"/>
            </a:pP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Ganho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intelecetual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devido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a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retomada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dos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estudos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;</a:t>
            </a:r>
          </a:p>
          <a:p>
            <a:pPr marL="431801" lvl="1" indent="-215900">
              <a:lnSpc>
                <a:spcPts val="5000"/>
              </a:lnSpc>
              <a:buFont typeface="Arial"/>
              <a:buChar char="•"/>
            </a:pP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Melhor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visibilidade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social,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devido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ao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grau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acadêmico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;</a:t>
            </a:r>
          </a:p>
          <a:p>
            <a:pPr marL="431801" lvl="1" indent="-215900">
              <a:lnSpc>
                <a:spcPts val="5000"/>
              </a:lnSpc>
              <a:buFont typeface="Arial"/>
              <a:buChar char="•"/>
            </a:pP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Ganho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de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senso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crítico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.</a:t>
            </a:r>
          </a:p>
        </p:txBody>
      </p:sp>
      <p:grpSp>
        <p:nvGrpSpPr>
          <p:cNvPr id="12" name="Group 3"/>
          <p:cNvGrpSpPr/>
          <p:nvPr/>
        </p:nvGrpSpPr>
        <p:grpSpPr>
          <a:xfrm>
            <a:off x="346007" y="6550781"/>
            <a:ext cx="8382000" cy="231807"/>
            <a:chOff x="0" y="0"/>
            <a:chExt cx="5146311" cy="803147"/>
          </a:xfrm>
        </p:grpSpPr>
        <p:sp>
          <p:nvSpPr>
            <p:cNvPr id="13" name="Freeform 4"/>
            <p:cNvSpPr/>
            <p:nvPr/>
          </p:nvSpPr>
          <p:spPr>
            <a:xfrm>
              <a:off x="0" y="0"/>
              <a:ext cx="5146311" cy="803147"/>
            </a:xfrm>
            <a:custGeom>
              <a:avLst/>
              <a:gdLst/>
              <a:ahLst/>
              <a:cxnLst/>
              <a:rect l="l" t="t" r="r" b="b"/>
              <a:pathLst>
                <a:path w="5146311" h="803147">
                  <a:moveTo>
                    <a:pt x="0" y="0"/>
                  </a:moveTo>
                  <a:lnTo>
                    <a:pt x="5146311" y="0"/>
                  </a:lnTo>
                  <a:lnTo>
                    <a:pt x="5146311" y="803147"/>
                  </a:lnTo>
                  <a:lnTo>
                    <a:pt x="0" y="803147"/>
                  </a:lnTo>
                  <a:close/>
                </a:path>
              </a:pathLst>
            </a:custGeom>
            <a:solidFill>
              <a:srgbClr val="FF4848"/>
            </a:solidFill>
          </p:spPr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245639" y="1751657"/>
            <a:ext cx="0" cy="3811886"/>
          </a:xfrm>
          <a:prstGeom prst="line">
            <a:avLst/>
          </a:prstGeom>
          <a:ln w="28575" cap="rnd">
            <a:solidFill>
              <a:srgbClr val="FFD371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3" name="Group 3"/>
          <p:cNvGrpSpPr/>
          <p:nvPr/>
        </p:nvGrpSpPr>
        <p:grpSpPr>
          <a:xfrm>
            <a:off x="7315200" y="1349694"/>
            <a:ext cx="2443480" cy="4213849"/>
            <a:chOff x="0" y="0"/>
            <a:chExt cx="1697824" cy="263656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97824" cy="2636560"/>
            </a:xfrm>
            <a:custGeom>
              <a:avLst/>
              <a:gdLst/>
              <a:ahLst/>
              <a:cxnLst/>
              <a:rect l="l" t="t" r="r" b="b"/>
              <a:pathLst>
                <a:path w="1697824" h="2636560">
                  <a:moveTo>
                    <a:pt x="0" y="0"/>
                  </a:moveTo>
                  <a:lnTo>
                    <a:pt x="1697824" y="0"/>
                  </a:lnTo>
                  <a:lnTo>
                    <a:pt x="1697824" y="2636560"/>
                  </a:lnTo>
                  <a:lnTo>
                    <a:pt x="0" y="2636560"/>
                  </a:lnTo>
                  <a:close/>
                </a:path>
              </a:pathLst>
            </a:custGeom>
            <a:solidFill>
              <a:srgbClr val="FF4848"/>
            </a:solidFill>
          </p:spPr>
        </p:sp>
      </p:grpSp>
      <p:sp>
        <p:nvSpPr>
          <p:cNvPr id="5" name="AutoShape 5"/>
          <p:cNvSpPr/>
          <p:nvPr/>
        </p:nvSpPr>
        <p:spPr>
          <a:xfrm rot="-5400000">
            <a:off x="7411104" y="3644900"/>
            <a:ext cx="3811886" cy="0"/>
          </a:xfrm>
          <a:prstGeom prst="line">
            <a:avLst/>
          </a:prstGeom>
          <a:ln w="28575" cap="rnd">
            <a:solidFill>
              <a:srgbClr val="FFD371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7484180" y="1955198"/>
            <a:ext cx="3035489" cy="4198427"/>
            <a:chOff x="0" y="0"/>
            <a:chExt cx="3663950" cy="4878070"/>
          </a:xfrm>
        </p:grpSpPr>
        <p:sp>
          <p:nvSpPr>
            <p:cNvPr id="7" name="Freeform 7"/>
            <p:cNvSpPr/>
            <p:nvPr/>
          </p:nvSpPr>
          <p:spPr>
            <a:xfrm>
              <a:off x="31750" y="31750"/>
              <a:ext cx="3600450" cy="4814570"/>
            </a:xfrm>
            <a:custGeom>
              <a:avLst/>
              <a:gdLst/>
              <a:ahLst/>
              <a:cxnLst/>
              <a:rect l="l" t="t" r="r" b="b"/>
              <a:pathLst>
                <a:path w="3600450" h="4814570">
                  <a:moveTo>
                    <a:pt x="0" y="0"/>
                  </a:moveTo>
                  <a:lnTo>
                    <a:pt x="3600450" y="0"/>
                  </a:lnTo>
                  <a:lnTo>
                    <a:pt x="3600450" y="4814570"/>
                  </a:lnTo>
                  <a:lnTo>
                    <a:pt x="0" y="4814570"/>
                  </a:lnTo>
                  <a:close/>
                </a:path>
              </a:pathLst>
            </a:custGeom>
            <a:blipFill>
              <a:blip r:embed="rId2"/>
              <a:stretch>
                <a:fillRect l="-65926" r="-6062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3663950" cy="4878070"/>
            </a:xfrm>
            <a:custGeom>
              <a:avLst/>
              <a:gdLst/>
              <a:ahLst/>
              <a:cxnLst/>
              <a:rect l="l" t="t" r="r" b="b"/>
              <a:pathLst>
                <a:path w="3663950" h="4878070">
                  <a:moveTo>
                    <a:pt x="3663950" y="4878070"/>
                  </a:moveTo>
                  <a:lnTo>
                    <a:pt x="0" y="4878070"/>
                  </a:lnTo>
                  <a:lnTo>
                    <a:pt x="0" y="0"/>
                  </a:lnTo>
                  <a:lnTo>
                    <a:pt x="3663950" y="0"/>
                  </a:lnTo>
                  <a:lnTo>
                    <a:pt x="3663950" y="4878070"/>
                  </a:lnTo>
                  <a:close/>
                  <a:moveTo>
                    <a:pt x="63500" y="4814570"/>
                  </a:moveTo>
                  <a:lnTo>
                    <a:pt x="3600450" y="4814570"/>
                  </a:lnTo>
                  <a:lnTo>
                    <a:pt x="3600450" y="63500"/>
                  </a:lnTo>
                  <a:lnTo>
                    <a:pt x="63500" y="63500"/>
                  </a:lnTo>
                  <a:lnTo>
                    <a:pt x="63500" y="481457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-304799" y="572754"/>
            <a:ext cx="8991600" cy="5771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06"/>
              </a:lnSpc>
            </a:pPr>
            <a:r>
              <a:rPr lang="en-US" sz="54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DICAS DE ARGUMENTAÇÃO</a:t>
            </a:r>
            <a:endParaRPr lang="en-US" sz="54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290435" y="1905000"/>
            <a:ext cx="8396366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58801" lvl="1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 err="1" smtClean="0">
                <a:solidFill>
                  <a:srgbClr val="002060"/>
                </a:solidFill>
                <a:latin typeface="Source Sans Pro"/>
              </a:rPr>
              <a:t>Caso</a:t>
            </a:r>
            <a:r>
              <a:rPr lang="en-US" sz="2000" dirty="0" smtClean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tenha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restritivos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em seu nome,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será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ainda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mais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</a:t>
            </a:r>
          </a:p>
          <a:p>
            <a:pPr algn="just">
              <a:lnSpc>
                <a:spcPct val="200000"/>
              </a:lnSpc>
            </a:pPr>
            <a:r>
              <a:rPr lang="en-US" sz="2000" dirty="0">
                <a:solidFill>
                  <a:srgbClr val="002060"/>
                </a:solidFill>
                <a:latin typeface="Source Sans Pro"/>
              </a:rPr>
              <a:t>   </a:t>
            </a:r>
            <a:r>
              <a:rPr lang="en-US" sz="2000" dirty="0" smtClean="0">
                <a:solidFill>
                  <a:srgbClr val="002060"/>
                </a:solidFill>
                <a:latin typeface="Source Sans Pro"/>
              </a:rPr>
              <a:t>        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difícil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conseguir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uma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recolocação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no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mercado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</a:t>
            </a:r>
            <a:endParaRPr lang="en-US" sz="2000" dirty="0" smtClean="0">
              <a:solidFill>
                <a:srgbClr val="002060"/>
              </a:solidFill>
              <a:latin typeface="Source Sans Pro"/>
            </a:endParaRPr>
          </a:p>
          <a:p>
            <a:pPr algn="just">
              <a:lnSpc>
                <a:spcPct val="200000"/>
              </a:lnSpc>
            </a:pPr>
            <a:r>
              <a:rPr lang="en-US" sz="2000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Source Sans Pro"/>
              </a:rPr>
              <a:t>           de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trabalho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;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Source Sans Pro"/>
              </a:rPr>
              <a:t>    </a:t>
            </a:r>
            <a:r>
              <a:rPr lang="en-US" sz="2000" dirty="0" smtClean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Conduta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apelando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sobre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honrar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um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compromisso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Source Sans Pro"/>
              </a:rPr>
              <a:t>firmado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;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Source Sans Pro"/>
              </a:rPr>
              <a:t>    </a:t>
            </a:r>
            <a:r>
              <a:rPr lang="en-US" sz="2000" dirty="0" smtClean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Source Sans Pro"/>
              </a:rPr>
              <a:t>Possibilidades</a:t>
            </a:r>
            <a:r>
              <a:rPr lang="en-US" sz="2000" dirty="0" smtClean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de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linhas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de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crédito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;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Source Sans Pro"/>
              </a:rPr>
              <a:t>    </a:t>
            </a:r>
            <a:r>
              <a:rPr lang="en-US" sz="2000" dirty="0" smtClean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Source Sans Pro"/>
              </a:rPr>
              <a:t>Aumento</a:t>
            </a:r>
            <a:r>
              <a:rPr lang="en-US" sz="2000" dirty="0" smtClean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de Score.</a:t>
            </a:r>
          </a:p>
        </p:txBody>
      </p:sp>
      <p:grpSp>
        <p:nvGrpSpPr>
          <p:cNvPr id="13" name="Group 3"/>
          <p:cNvGrpSpPr/>
          <p:nvPr/>
        </p:nvGrpSpPr>
        <p:grpSpPr>
          <a:xfrm>
            <a:off x="533400" y="6459374"/>
            <a:ext cx="8382000" cy="231807"/>
            <a:chOff x="0" y="0"/>
            <a:chExt cx="5146311" cy="803147"/>
          </a:xfrm>
        </p:grpSpPr>
        <p:sp>
          <p:nvSpPr>
            <p:cNvPr id="14" name="Freeform 4"/>
            <p:cNvSpPr/>
            <p:nvPr/>
          </p:nvSpPr>
          <p:spPr>
            <a:xfrm>
              <a:off x="0" y="0"/>
              <a:ext cx="5146311" cy="803147"/>
            </a:xfrm>
            <a:custGeom>
              <a:avLst/>
              <a:gdLst/>
              <a:ahLst/>
              <a:cxnLst/>
              <a:rect l="l" t="t" r="r" b="b"/>
              <a:pathLst>
                <a:path w="5146311" h="803147">
                  <a:moveTo>
                    <a:pt x="0" y="0"/>
                  </a:moveTo>
                  <a:lnTo>
                    <a:pt x="5146311" y="0"/>
                  </a:lnTo>
                  <a:lnTo>
                    <a:pt x="5146311" y="803147"/>
                  </a:lnTo>
                  <a:lnTo>
                    <a:pt x="0" y="803147"/>
                  </a:lnTo>
                  <a:close/>
                </a:path>
              </a:pathLst>
            </a:custGeom>
            <a:solidFill>
              <a:srgbClr val="FF4848"/>
            </a:solidFill>
          </p:spPr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533400" y="6172200"/>
            <a:ext cx="8382000" cy="689007"/>
            <a:chOff x="0" y="0"/>
            <a:chExt cx="5146311" cy="80314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146311" cy="803147"/>
            </a:xfrm>
            <a:custGeom>
              <a:avLst/>
              <a:gdLst/>
              <a:ahLst/>
              <a:cxnLst/>
              <a:rect l="l" t="t" r="r" b="b"/>
              <a:pathLst>
                <a:path w="5146311" h="803147">
                  <a:moveTo>
                    <a:pt x="0" y="0"/>
                  </a:moveTo>
                  <a:lnTo>
                    <a:pt x="5146311" y="0"/>
                  </a:lnTo>
                  <a:lnTo>
                    <a:pt x="5146311" y="803147"/>
                  </a:lnTo>
                  <a:lnTo>
                    <a:pt x="0" y="803147"/>
                  </a:lnTo>
                  <a:close/>
                </a:path>
              </a:pathLst>
            </a:custGeom>
            <a:solidFill>
              <a:srgbClr val="FF4848"/>
            </a:solidFill>
          </p:spPr>
        </p:sp>
      </p:grpSp>
      <p:sp>
        <p:nvSpPr>
          <p:cNvPr id="5" name="AutoShape 5"/>
          <p:cNvSpPr/>
          <p:nvPr/>
        </p:nvSpPr>
        <p:spPr>
          <a:xfrm flipV="1">
            <a:off x="258087" y="1751657"/>
            <a:ext cx="0" cy="3811886"/>
          </a:xfrm>
          <a:prstGeom prst="line">
            <a:avLst/>
          </a:prstGeom>
          <a:ln w="28575" cap="rnd">
            <a:solidFill>
              <a:srgbClr val="FFD37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AutoShape 6"/>
          <p:cNvSpPr/>
          <p:nvPr/>
        </p:nvSpPr>
        <p:spPr>
          <a:xfrm rot="-5400000">
            <a:off x="7411104" y="3644900"/>
            <a:ext cx="3811886" cy="0"/>
          </a:xfrm>
          <a:prstGeom prst="line">
            <a:avLst/>
          </a:prstGeom>
          <a:ln w="28575" cap="rnd">
            <a:solidFill>
              <a:srgbClr val="FFD371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7933273" y="649110"/>
            <a:ext cx="2492583" cy="2492573"/>
            <a:chOff x="0" y="0"/>
            <a:chExt cx="6350025" cy="6350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26" cy="6350000"/>
            </a:xfrm>
            <a:custGeom>
              <a:avLst/>
              <a:gdLst/>
              <a:ahLst/>
              <a:cxnLst/>
              <a:rect l="l" t="t" r="r" b="b"/>
              <a:pathLst>
                <a:path w="6350026" h="6350000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2"/>
              <a:stretch>
                <a:fillRect l="-24999" r="-24999"/>
              </a:stretch>
            </a:blipFill>
          </p:spPr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7550542" y="1831538"/>
            <a:ext cx="1766506" cy="1766499"/>
            <a:chOff x="0" y="0"/>
            <a:chExt cx="6350025" cy="63500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350026" cy="6350000"/>
            </a:xfrm>
            <a:custGeom>
              <a:avLst/>
              <a:gdLst/>
              <a:ahLst/>
              <a:cxnLst/>
              <a:rect l="l" t="t" r="r" b="b"/>
              <a:pathLst>
                <a:path w="6350026" h="6350000">
                  <a:moveTo>
                    <a:pt x="0" y="0"/>
                  </a:moveTo>
                  <a:lnTo>
                    <a:pt x="6350026" y="0"/>
                  </a:lnTo>
                  <a:lnTo>
                    <a:pt x="6350026" y="6350000"/>
                  </a:lnTo>
                  <a:lnTo>
                    <a:pt x="0" y="6350000"/>
                  </a:lnTo>
                  <a:close/>
                </a:path>
              </a:pathLst>
            </a:custGeom>
            <a:blipFill>
              <a:blip r:embed="rId3"/>
              <a:stretch>
                <a:fillRect l="-24999" r="-24999"/>
              </a:stretch>
            </a:blipFill>
          </p:spPr>
        </p:sp>
      </p:grpSp>
      <p:sp>
        <p:nvSpPr>
          <p:cNvPr id="11" name="TextBox 11"/>
          <p:cNvSpPr txBox="1"/>
          <p:nvPr/>
        </p:nvSpPr>
        <p:spPr>
          <a:xfrm>
            <a:off x="76200" y="488300"/>
            <a:ext cx="8382000" cy="8742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420"/>
              </a:lnSpc>
            </a:pPr>
            <a:r>
              <a:rPr lang="en-US" sz="4800" spc="254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DICAS DE ARGUMENTAÇÃO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58087" y="1963888"/>
            <a:ext cx="9118084" cy="3693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15901" lvl="1">
              <a:lnSpc>
                <a:spcPct val="150000"/>
              </a:lnSpc>
            </a:pPr>
            <a:r>
              <a:rPr lang="en-US" sz="2000" dirty="0" err="1" smtClean="0">
                <a:solidFill>
                  <a:srgbClr val="002060"/>
                </a:solidFill>
                <a:latin typeface="Source Sans Pro"/>
              </a:rPr>
              <a:t>Contatos</a:t>
            </a:r>
            <a:r>
              <a:rPr lang="en-US" sz="2000" dirty="0" smtClean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de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cobrança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que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geram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desconforto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;</a:t>
            </a:r>
          </a:p>
          <a:p>
            <a:pPr>
              <a:lnSpc>
                <a:spcPct val="150000"/>
              </a:lnSpc>
            </a:pPr>
            <a:endParaRPr lang="en-US" sz="2000" dirty="0">
              <a:solidFill>
                <a:srgbClr val="002060"/>
              </a:solidFill>
              <a:latin typeface="Source Sans Pro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002060"/>
                </a:solidFill>
                <a:latin typeface="Source Sans Pro"/>
              </a:rPr>
              <a:t>    </a:t>
            </a:r>
            <a:r>
              <a:rPr lang="en-US" sz="2000" dirty="0" smtClean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Acréscimo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de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valores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devido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a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juros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e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multas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dificultando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a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Source Sans Pro"/>
              </a:rPr>
              <a:t>    </a:t>
            </a:r>
            <a:r>
              <a:rPr lang="en-US" sz="2000" dirty="0" err="1" smtClean="0">
                <a:solidFill>
                  <a:srgbClr val="002060"/>
                </a:solidFill>
                <a:latin typeface="Source Sans Pro"/>
              </a:rPr>
              <a:t>regularização</a:t>
            </a:r>
            <a:r>
              <a:rPr lang="en-US" sz="2000" dirty="0" smtClean="0">
                <a:solidFill>
                  <a:srgbClr val="002060"/>
                </a:solidFill>
                <a:latin typeface="Source Sans Pro"/>
              </a:rPr>
              <a:t>;</a:t>
            </a:r>
          </a:p>
          <a:p>
            <a:pPr>
              <a:lnSpc>
                <a:spcPct val="150000"/>
              </a:lnSpc>
            </a:pPr>
            <a:endParaRPr lang="en-US" sz="2000" dirty="0">
              <a:solidFill>
                <a:srgbClr val="002060"/>
              </a:solidFill>
              <a:latin typeface="Source Sans Pro"/>
            </a:endParaRPr>
          </a:p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rgbClr val="002060"/>
                </a:solidFill>
                <a:latin typeface="Source Sans Pro"/>
              </a:rPr>
              <a:t>    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Oferta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única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/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Condição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especial /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Contrato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selcionado</a:t>
            </a:r>
            <a:r>
              <a:rPr lang="en-US" sz="2000" dirty="0" smtClean="0">
                <a:solidFill>
                  <a:srgbClr val="002060"/>
                </a:solidFill>
                <a:latin typeface="Source Sans Pro"/>
              </a:rPr>
              <a:t>;</a:t>
            </a:r>
          </a:p>
          <a:p>
            <a:pPr>
              <a:lnSpc>
                <a:spcPct val="150000"/>
              </a:lnSpc>
            </a:pPr>
            <a:endParaRPr lang="en-US" sz="2000" dirty="0">
              <a:solidFill>
                <a:srgbClr val="002060"/>
              </a:solidFill>
              <a:latin typeface="Source Sans Pro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002060"/>
                </a:solidFill>
                <a:latin typeface="Source Sans Pro"/>
              </a:rPr>
              <a:t>    </a:t>
            </a:r>
            <a:r>
              <a:rPr lang="en-US" sz="2000" dirty="0" smtClean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Possível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negativação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 e </a:t>
            </a:r>
            <a:r>
              <a:rPr lang="en-US" sz="2000" dirty="0" err="1">
                <a:solidFill>
                  <a:srgbClr val="002060"/>
                </a:solidFill>
                <a:latin typeface="Source Sans Pro"/>
              </a:rPr>
              <a:t>protesto</a:t>
            </a:r>
            <a:r>
              <a:rPr lang="en-US" sz="2000" dirty="0">
                <a:solidFill>
                  <a:srgbClr val="002060"/>
                </a:solidFill>
                <a:latin typeface="Source Sans Pro"/>
              </a:rPr>
              <a:t>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391400" y="6250003"/>
            <a:ext cx="1458644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684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264</Words>
  <Application>Microsoft Office PowerPoint</Application>
  <PresentationFormat>Personalizar</PresentationFormat>
  <Paragraphs>37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1" baseType="lpstr">
      <vt:lpstr>Calibri</vt:lpstr>
      <vt:lpstr>Source Sans Pro</vt:lpstr>
      <vt:lpstr>Anton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 and Yellow Modern Start-Up Presentation</dc:title>
  <dc:creator>Marcia Maria</dc:creator>
  <cp:lastModifiedBy>Thatiane Oliveira Cabral</cp:lastModifiedBy>
  <cp:revision>10</cp:revision>
  <dcterms:created xsi:type="dcterms:W3CDTF">2006-08-16T00:00:00Z</dcterms:created>
  <dcterms:modified xsi:type="dcterms:W3CDTF">2023-06-23T19:25:20Z</dcterms:modified>
  <dc:identifier>DAFmXTWjWvo</dc:identifier>
</cp:coreProperties>
</file>