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22"/>
  </p:notesMasterIdLst>
  <p:sldIdLst>
    <p:sldId id="256" r:id="rId2"/>
    <p:sldId id="283" r:id="rId3"/>
    <p:sldId id="259" r:id="rId4"/>
    <p:sldId id="280" r:id="rId5"/>
    <p:sldId id="281" r:id="rId6"/>
    <p:sldId id="295" r:id="rId7"/>
    <p:sldId id="296" r:id="rId8"/>
    <p:sldId id="282" r:id="rId9"/>
    <p:sldId id="287" r:id="rId10"/>
    <p:sldId id="297" r:id="rId11"/>
    <p:sldId id="260" r:id="rId12"/>
    <p:sldId id="298" r:id="rId13"/>
    <p:sldId id="299" r:id="rId14"/>
    <p:sldId id="300" r:id="rId15"/>
    <p:sldId id="301" r:id="rId16"/>
    <p:sldId id="290" r:id="rId17"/>
    <p:sldId id="302" r:id="rId18"/>
    <p:sldId id="305" r:id="rId19"/>
    <p:sldId id="304" r:id="rId20"/>
    <p:sldId id="303" r:id="rId21"/>
  </p:sldIdLst>
  <p:sldSz cx="9144000" cy="5143500" type="screen16x9"/>
  <p:notesSz cx="6858000" cy="9144000"/>
  <p:embeddedFontLst>
    <p:embeddedFont>
      <p:font typeface="Kulim Park" panose="020B0604020202020204" charset="0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Kulim Park Light" panose="020B0604020202020204" charset="0"/>
      <p:regular r:id="rId31"/>
      <p:bold r:id="rId32"/>
      <p:italic r:id="rId33"/>
      <p:boldItalic r:id="rId34"/>
    </p:embeddedFont>
    <p:embeddedFont>
      <p:font typeface="Kulim Park SemiBold" panose="020B060402020202020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F58A7D4-E8CD-4D92-AAFF-6ABB5091BA48}">
  <a:tblStyle styleId="{EF58A7D4-E8CD-4D92-AAFF-6ABB5091BA4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0FFA7C6-12DC-4DFC-89A1-84763251B0F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14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b2fab660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b2fab660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4614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b2fab6601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b2fab6601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04316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b2fab660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b2fab660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16570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b2fab6601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b2fab6601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77538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b2fab660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b2fab660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16101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b2fab6601b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b2fab6601b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b2fab6601b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b2fab6601b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98828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b2fab6601b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b2fab6601b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93919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b2fab6601b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b2fab6601b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4703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b2fab6601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b2fab6601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99325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b2fab660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b2fab660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063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0979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b2fab660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b2fab660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7247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7418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b2fab660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b2fab660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7180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b2fab6601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b2fab6601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3589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b2fab6601b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b2fab6601b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0803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970" y="1"/>
            <a:ext cx="4099451" cy="5145755"/>
          </a:xfrm>
          <a:custGeom>
            <a:avLst/>
            <a:gdLst/>
            <a:ahLst/>
            <a:cxnLst/>
            <a:rect l="l" t="t" r="r" b="b"/>
            <a:pathLst>
              <a:path w="2009535" h="2522429" extrusionOk="0">
                <a:moveTo>
                  <a:pt x="1578387" y="1949978"/>
                </a:moveTo>
                <a:lnTo>
                  <a:pt x="1358608" y="1751220"/>
                </a:lnTo>
                <a:lnTo>
                  <a:pt x="1358842" y="1750986"/>
                </a:lnTo>
                <a:lnTo>
                  <a:pt x="1667606" y="0"/>
                </a:lnTo>
                <a:lnTo>
                  <a:pt x="0" y="0"/>
                </a:lnTo>
                <a:lnTo>
                  <a:pt x="0" y="2522429"/>
                </a:lnTo>
                <a:lnTo>
                  <a:pt x="1880844" y="2522429"/>
                </a:lnTo>
                <a:lnTo>
                  <a:pt x="2009535" y="179302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416450" y="701175"/>
            <a:ext cx="4099500" cy="2000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770809" y="0"/>
            <a:ext cx="1172070" cy="35704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1603" y="0"/>
                </a:moveTo>
                <a:lnTo>
                  <a:pt x="0" y="21600"/>
                </a:lnTo>
                <a:lnTo>
                  <a:pt x="10690" y="20324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3835223" y="3445179"/>
            <a:ext cx="841968" cy="16983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3915" y="21600"/>
                </a:moveTo>
                <a:lnTo>
                  <a:pt x="21600" y="0"/>
                </a:lnTo>
                <a:lnTo>
                  <a:pt x="6732" y="268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2770334" y="3039892"/>
            <a:ext cx="1906902" cy="93630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9350"/>
                </a:moveTo>
                <a:lnTo>
                  <a:pt x="5076" y="21600"/>
                </a:lnTo>
                <a:lnTo>
                  <a:pt x="0" y="12250"/>
                </a:lnTo>
                <a:lnTo>
                  <a:pt x="165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6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702900" y="3004250"/>
            <a:ext cx="5026200" cy="1050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702900" y="4075901"/>
            <a:ext cx="5026200" cy="36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6997544" y="7"/>
            <a:ext cx="2146445" cy="5145755"/>
          </a:xfrm>
          <a:custGeom>
            <a:avLst/>
            <a:gdLst/>
            <a:ahLst/>
            <a:cxnLst/>
            <a:rect l="l" t="t" r="r" b="b"/>
            <a:pathLst>
              <a:path w="1052179" h="2522429" extrusionOk="0">
                <a:moveTo>
                  <a:pt x="290547" y="0"/>
                </a:moveTo>
                <a:lnTo>
                  <a:pt x="0" y="1647520"/>
                </a:lnTo>
                <a:lnTo>
                  <a:pt x="430681" y="1490802"/>
                </a:lnTo>
                <a:lnTo>
                  <a:pt x="650693" y="1689560"/>
                </a:lnTo>
                <a:lnTo>
                  <a:pt x="650693" y="1689560"/>
                </a:lnTo>
                <a:lnTo>
                  <a:pt x="503785" y="2522429"/>
                </a:lnTo>
                <a:lnTo>
                  <a:pt x="1052180" y="2522429"/>
                </a:lnTo>
                <a:lnTo>
                  <a:pt x="1052180" y="0"/>
                </a:ln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6427799" y="0"/>
            <a:ext cx="1172070" cy="35704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1603" y="0"/>
                </a:moveTo>
                <a:lnTo>
                  <a:pt x="0" y="21600"/>
                </a:lnTo>
                <a:lnTo>
                  <a:pt x="10682" y="20324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7492217" y="3445179"/>
            <a:ext cx="841968" cy="16983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3915" y="21600"/>
                </a:moveTo>
                <a:lnTo>
                  <a:pt x="21600" y="0"/>
                </a:lnTo>
                <a:lnTo>
                  <a:pt x="6719" y="268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6426846" y="3039892"/>
            <a:ext cx="1907388" cy="93630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9350"/>
                </a:moveTo>
                <a:lnTo>
                  <a:pt x="5080" y="21600"/>
                </a:lnTo>
                <a:lnTo>
                  <a:pt x="0" y="12250"/>
                </a:lnTo>
                <a:lnTo>
                  <a:pt x="165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15075" y="605875"/>
            <a:ext cx="3999000" cy="81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Kulim Park SemiBold"/>
              <a:buChar char="▸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Kulim Park SemiBold"/>
              <a:buChar char="▹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Kulim Park SemiBold"/>
              <a:buChar char="■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Kulim Park SemiBold"/>
              <a:buChar char="●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Kulim Park SemiBold"/>
              <a:buChar char="○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Kulim Park SemiBold"/>
              <a:buChar char="■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Kulim Park SemiBold"/>
              <a:buChar char="●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Kulim Park SemiBold"/>
              <a:buChar char="○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Clr>
                <a:schemeClr val="accent6"/>
              </a:buClr>
              <a:buSzPts val="2400"/>
              <a:buFont typeface="Kulim Park SemiBold"/>
              <a:buChar char="■"/>
              <a:defRPr>
                <a:solidFill>
                  <a:schemeClr val="accent6"/>
                </a:solidFill>
                <a:latin typeface="Kulim Park SemiBold"/>
                <a:ea typeface="Kulim Park SemiBold"/>
                <a:cs typeface="Kulim Park SemiBold"/>
                <a:sym typeface="Kulim Park SemiBold"/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25" name="Google Shape;25;p4"/>
          <p:cNvSpPr/>
          <p:nvPr/>
        </p:nvSpPr>
        <p:spPr>
          <a:xfrm>
            <a:off x="-970" y="1"/>
            <a:ext cx="4099451" cy="5145755"/>
          </a:xfrm>
          <a:custGeom>
            <a:avLst/>
            <a:gdLst/>
            <a:ahLst/>
            <a:cxnLst/>
            <a:rect l="l" t="t" r="r" b="b"/>
            <a:pathLst>
              <a:path w="2009535" h="2522429" extrusionOk="0">
                <a:moveTo>
                  <a:pt x="1578387" y="1949978"/>
                </a:moveTo>
                <a:lnTo>
                  <a:pt x="1358608" y="1751220"/>
                </a:lnTo>
                <a:lnTo>
                  <a:pt x="1358842" y="1750986"/>
                </a:lnTo>
                <a:lnTo>
                  <a:pt x="1667606" y="0"/>
                </a:lnTo>
                <a:lnTo>
                  <a:pt x="0" y="0"/>
                </a:lnTo>
                <a:lnTo>
                  <a:pt x="0" y="2522429"/>
                </a:lnTo>
                <a:lnTo>
                  <a:pt x="1880844" y="2522429"/>
                </a:lnTo>
                <a:lnTo>
                  <a:pt x="2009535" y="179302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2770809" y="0"/>
            <a:ext cx="1172070" cy="35704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1603" y="0"/>
                </a:moveTo>
                <a:lnTo>
                  <a:pt x="0" y="21600"/>
                </a:lnTo>
                <a:lnTo>
                  <a:pt x="10690" y="20324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3835223" y="3445179"/>
            <a:ext cx="841968" cy="16983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3915" y="21600"/>
                </a:moveTo>
                <a:lnTo>
                  <a:pt x="21600" y="0"/>
                </a:lnTo>
                <a:lnTo>
                  <a:pt x="6732" y="268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4"/>
          <p:cNvSpPr/>
          <p:nvPr/>
        </p:nvSpPr>
        <p:spPr>
          <a:xfrm>
            <a:off x="2770334" y="3039892"/>
            <a:ext cx="1906902" cy="93630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9350"/>
                </a:moveTo>
                <a:lnTo>
                  <a:pt x="5076" y="21600"/>
                </a:lnTo>
                <a:lnTo>
                  <a:pt x="0" y="12250"/>
                </a:lnTo>
                <a:lnTo>
                  <a:pt x="165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/>
        </p:nvSpPr>
        <p:spPr>
          <a:xfrm>
            <a:off x="6702144" y="6"/>
            <a:ext cx="2441849" cy="5145755"/>
          </a:xfrm>
          <a:custGeom>
            <a:avLst/>
            <a:gdLst/>
            <a:ahLst/>
            <a:cxnLst/>
            <a:rect l="l" t="t" r="r" b="b"/>
            <a:pathLst>
              <a:path w="1196985" h="2522429" extrusionOk="0">
                <a:moveTo>
                  <a:pt x="359680" y="0"/>
                </a:moveTo>
                <a:lnTo>
                  <a:pt x="0" y="2037095"/>
                </a:lnTo>
                <a:lnTo>
                  <a:pt x="263687" y="1931527"/>
                </a:lnTo>
                <a:lnTo>
                  <a:pt x="405224" y="2059283"/>
                </a:lnTo>
                <a:lnTo>
                  <a:pt x="317639" y="2522429"/>
                </a:lnTo>
                <a:lnTo>
                  <a:pt x="1196986" y="2522429"/>
                </a:lnTo>
                <a:lnTo>
                  <a:pt x="11969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626700" y="1430148"/>
            <a:ext cx="52761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▹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grpSp>
        <p:nvGrpSpPr>
          <p:cNvPr id="34" name="Google Shape;34;p5"/>
          <p:cNvGrpSpPr/>
          <p:nvPr/>
        </p:nvGrpSpPr>
        <p:grpSpPr>
          <a:xfrm>
            <a:off x="6327842" y="0"/>
            <a:ext cx="1202103" cy="5143503"/>
            <a:chOff x="3475252" y="0"/>
            <a:chExt cx="1202103" cy="5143503"/>
          </a:xfrm>
        </p:grpSpPr>
        <p:sp>
          <p:nvSpPr>
            <p:cNvPr id="35" name="Google Shape;35;p5"/>
            <p:cNvSpPr/>
            <p:nvPr/>
          </p:nvSpPr>
          <p:spPr>
            <a:xfrm>
              <a:off x="3475252" y="0"/>
              <a:ext cx="1109160" cy="430385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802" y="0"/>
                  </a:moveTo>
                  <a:lnTo>
                    <a:pt x="21600" y="0"/>
                  </a:lnTo>
                  <a:lnTo>
                    <a:pt x="7262" y="2091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5"/>
            <p:cNvSpPr/>
            <p:nvPr/>
          </p:nvSpPr>
          <p:spPr>
            <a:xfrm>
              <a:off x="4150099" y="4199096"/>
              <a:ext cx="527256" cy="94440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6322" y="3115"/>
                  </a:lnTo>
                  <a:lnTo>
                    <a:pt x="21600" y="0"/>
                  </a:lnTo>
                  <a:lnTo>
                    <a:pt x="14283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5"/>
            <p:cNvSpPr/>
            <p:nvPr/>
          </p:nvSpPr>
          <p:spPr>
            <a:xfrm>
              <a:off x="3475252" y="3938588"/>
              <a:ext cx="1202040" cy="62623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12599"/>
                  </a:moveTo>
                  <a:lnTo>
                    <a:pt x="16414" y="0"/>
                  </a:lnTo>
                  <a:lnTo>
                    <a:pt x="21600" y="8985"/>
                  </a:lnTo>
                  <a:lnTo>
                    <a:pt x="5186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- Wide">
  <p:cSld name="TITLE_ONLY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10"/>
          <p:cNvGrpSpPr/>
          <p:nvPr/>
        </p:nvGrpSpPr>
        <p:grpSpPr>
          <a:xfrm>
            <a:off x="7637092" y="0"/>
            <a:ext cx="1202103" cy="5143503"/>
            <a:chOff x="3475252" y="0"/>
            <a:chExt cx="1202103" cy="5143503"/>
          </a:xfrm>
        </p:grpSpPr>
        <p:sp>
          <p:nvSpPr>
            <p:cNvPr id="76" name="Google Shape;76;p10"/>
            <p:cNvSpPr/>
            <p:nvPr/>
          </p:nvSpPr>
          <p:spPr>
            <a:xfrm>
              <a:off x="3475252" y="0"/>
              <a:ext cx="1109160" cy="430385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802" y="0"/>
                  </a:moveTo>
                  <a:lnTo>
                    <a:pt x="21600" y="0"/>
                  </a:lnTo>
                  <a:lnTo>
                    <a:pt x="7262" y="2091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10"/>
            <p:cNvSpPr/>
            <p:nvPr/>
          </p:nvSpPr>
          <p:spPr>
            <a:xfrm>
              <a:off x="4150099" y="4199096"/>
              <a:ext cx="527256" cy="94440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6322" y="3115"/>
                  </a:lnTo>
                  <a:lnTo>
                    <a:pt x="21600" y="0"/>
                  </a:lnTo>
                  <a:lnTo>
                    <a:pt x="14283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10"/>
            <p:cNvSpPr/>
            <p:nvPr/>
          </p:nvSpPr>
          <p:spPr>
            <a:xfrm>
              <a:off x="3475252" y="3938588"/>
              <a:ext cx="1202040" cy="62623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12599"/>
                  </a:moveTo>
                  <a:lnTo>
                    <a:pt x="16414" y="0"/>
                  </a:lnTo>
                  <a:lnTo>
                    <a:pt x="21600" y="8985"/>
                  </a:lnTo>
                  <a:lnTo>
                    <a:pt x="5186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" name="Google Shape;79;p10"/>
          <p:cNvSpPr txBox="1">
            <a:spLocks noGrp="1"/>
          </p:cNvSpPr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6700" y="1430148"/>
            <a:ext cx="52761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Kulim Park Light"/>
              <a:buChar char="▸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Kulim Park Light"/>
              <a:buChar char="▹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Kulim Park Light"/>
              <a:buChar char="■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●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○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■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●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ulim Park Light"/>
              <a:buChar char="○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Kulim Park Light"/>
              <a:buChar char="■"/>
              <a:defRPr sz="2400">
                <a:solidFill>
                  <a:schemeClr val="dk1"/>
                </a:solidFill>
                <a:latin typeface="Kulim Park Light"/>
                <a:ea typeface="Kulim Park Light"/>
                <a:cs typeface="Kulim Park Light"/>
                <a:sym typeface="Kulim Park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lvl="1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lvl="2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lvl="3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lvl="4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lvl="5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lvl="6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lvl="7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lvl="8" algn="r" rtl="0">
              <a:buNone/>
              <a:defRPr sz="1300" b="1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6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financeiro@fatury.com.br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financeiro@fatury.com.br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4"/>
          <p:cNvSpPr txBox="1">
            <a:spLocks noGrp="1"/>
          </p:cNvSpPr>
          <p:nvPr>
            <p:ph type="ctrTitle"/>
          </p:nvPr>
        </p:nvSpPr>
        <p:spPr>
          <a:xfrm>
            <a:off x="4427082" y="1943855"/>
            <a:ext cx="4099500" cy="62789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PROTESTO</a:t>
            </a:r>
            <a:endParaRPr dirty="0"/>
          </a:p>
        </p:txBody>
      </p:sp>
      <p:pic>
        <p:nvPicPr>
          <p:cNvPr id="105" name="Google Shape;105;p14"/>
          <p:cNvPicPr preferRelativeResize="0"/>
          <p:nvPr/>
        </p:nvPicPr>
        <p:blipFill rotWithShape="1">
          <a:blip r:embed="rId3">
            <a:alphaModFix/>
          </a:blip>
          <a:srcRect l="43390" r="3499"/>
          <a:stretch/>
        </p:blipFill>
        <p:spPr>
          <a:xfrm>
            <a:off x="0" y="0"/>
            <a:ext cx="4097520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0218" y="21600"/>
                </a:lnTo>
                <a:lnTo>
                  <a:pt x="21600" y="15354"/>
                </a:lnTo>
                <a:lnTo>
                  <a:pt x="16966" y="16698"/>
                </a:lnTo>
                <a:lnTo>
                  <a:pt x="14603" y="14996"/>
                </a:lnTo>
                <a:lnTo>
                  <a:pt x="14607" y="14994"/>
                </a:lnTo>
                <a:lnTo>
                  <a:pt x="17925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1026" name="Picture 2" descr="Resultado de imagem para grupo cobrafix png">
            <a:extLst>
              <a:ext uri="{FF2B5EF4-FFF2-40B4-BE49-F238E27FC236}">
                <a16:creationId xmlns:a16="http://schemas.microsoft.com/office/drawing/2014/main" id="{287C64A1-9AFB-40E5-A73D-E25BEF413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405" y="4386462"/>
            <a:ext cx="1892595" cy="75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9"/>
          <p:cNvSpPr/>
          <p:nvPr/>
        </p:nvSpPr>
        <p:spPr>
          <a:xfrm>
            <a:off x="702898" y="735575"/>
            <a:ext cx="2997259" cy="442051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pt-BR" b="1" i="0" dirty="0">
                <a:ln>
                  <a:noFill/>
                </a:ln>
                <a:solidFill>
                  <a:srgbClr val="0B6AB1">
                    <a:alpha val="47490"/>
                  </a:srgbClr>
                </a:solidFill>
                <a:latin typeface="Kulim Park"/>
              </a:rPr>
              <a:t>4</a:t>
            </a:r>
            <a:endParaRPr b="1" i="0" dirty="0">
              <a:ln>
                <a:noFill/>
              </a:ln>
              <a:solidFill>
                <a:srgbClr val="0B6AB1">
                  <a:alpha val="47490"/>
                </a:srgbClr>
              </a:solidFill>
              <a:latin typeface="Kulim Park"/>
            </a:endParaRPr>
          </a:p>
        </p:txBody>
      </p:sp>
      <p:sp>
        <p:nvSpPr>
          <p:cNvPr id="376" name="Google Shape;376;p39"/>
          <p:cNvSpPr txBox="1">
            <a:spLocks noGrp="1"/>
          </p:cNvSpPr>
          <p:nvPr>
            <p:ph type="ctrTitle"/>
          </p:nvPr>
        </p:nvSpPr>
        <p:spPr>
          <a:xfrm>
            <a:off x="-1" y="3004250"/>
            <a:ext cx="6390167" cy="1050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" sz="3500" dirty="0"/>
              <a:t>TRATIVAS OPERACIONAIS</a:t>
            </a:r>
            <a:endParaRPr sz="3500" dirty="0"/>
          </a:p>
        </p:txBody>
      </p:sp>
    </p:spTree>
    <p:extLst>
      <p:ext uri="{BB962C8B-B14F-4D97-AF65-F5344CB8AC3E}">
        <p14:creationId xmlns:p14="http://schemas.microsoft.com/office/powerpoint/2010/main" val="2342342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8"/>
          <p:cNvSpPr txBox="1">
            <a:spLocks noGrp="1"/>
          </p:cNvSpPr>
          <p:nvPr>
            <p:ph type="body" idx="1"/>
          </p:nvPr>
        </p:nvSpPr>
        <p:spPr>
          <a:xfrm>
            <a:off x="4515075" y="605875"/>
            <a:ext cx="3999000" cy="391296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2000" dirty="0"/>
              <a:t>A</a:t>
            </a:r>
            <a:r>
              <a:rPr lang="en" sz="2000" dirty="0"/>
              <a:t>s orientações a seguir tem por objetivo garantir que o aluno e/ou responsável financeiro receba todas as informações referente ao procedimento de protesto e sua retirada, sendo assim, é imprescindível que todas as informações sejam fornecidas. </a:t>
            </a:r>
            <a:endParaRPr sz="2000" dirty="0"/>
          </a:p>
        </p:txBody>
      </p:sp>
      <p:sp>
        <p:nvSpPr>
          <p:cNvPr id="136" name="Google Shape;136;p18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137" name="Google Shape;137;p18"/>
          <p:cNvPicPr preferRelativeResize="0"/>
          <p:nvPr/>
        </p:nvPicPr>
        <p:blipFill rotWithShape="1">
          <a:blip r:embed="rId3">
            <a:alphaModFix/>
          </a:blip>
          <a:srcRect l="15046" r="31711"/>
          <a:stretch/>
        </p:blipFill>
        <p:spPr>
          <a:xfrm>
            <a:off x="0" y="0"/>
            <a:ext cx="4097520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0218" y="21600"/>
                </a:lnTo>
                <a:lnTo>
                  <a:pt x="21600" y="15354"/>
                </a:lnTo>
                <a:lnTo>
                  <a:pt x="16966" y="16698"/>
                </a:lnTo>
                <a:lnTo>
                  <a:pt x="14603" y="14996"/>
                </a:lnTo>
                <a:lnTo>
                  <a:pt x="14607" y="14994"/>
                </a:lnTo>
                <a:lnTo>
                  <a:pt x="17925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392;p40">
            <a:extLst>
              <a:ext uri="{FF2B5EF4-FFF2-40B4-BE49-F238E27FC236}">
                <a16:creationId xmlns:a16="http://schemas.microsoft.com/office/drawing/2014/main" id="{41D3EEB0-85E7-4206-AC79-C0274939067C}"/>
              </a:ext>
            </a:extLst>
          </p:cNvPr>
          <p:cNvSpPr/>
          <p:nvPr/>
        </p:nvSpPr>
        <p:spPr>
          <a:xfrm>
            <a:off x="5627759" y="2755925"/>
            <a:ext cx="1839234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65" name="Google Shape;395;p40">
            <a:extLst>
              <a:ext uri="{FF2B5EF4-FFF2-40B4-BE49-F238E27FC236}">
                <a16:creationId xmlns:a16="http://schemas.microsoft.com/office/drawing/2014/main" id="{C03FD253-861D-40C0-A26F-97F8DB89DF01}"/>
              </a:ext>
            </a:extLst>
          </p:cNvPr>
          <p:cNvSpPr/>
          <p:nvPr/>
        </p:nvSpPr>
        <p:spPr>
          <a:xfrm>
            <a:off x="3911148" y="2755950"/>
            <a:ext cx="1839234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82" name="Google Shape;382;p40"/>
          <p:cNvSpPr txBox="1">
            <a:spLocks noGrp="1"/>
          </p:cNvSpPr>
          <p:nvPr>
            <p:ph type="title"/>
          </p:nvPr>
        </p:nvSpPr>
        <p:spPr>
          <a:xfrm>
            <a:off x="318600" y="511133"/>
            <a:ext cx="52761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pt-BR" dirty="0"/>
              <a:t>Tratativas Operacionais</a:t>
            </a:r>
          </a:p>
        </p:txBody>
      </p:sp>
      <p:sp>
        <p:nvSpPr>
          <p:cNvPr id="383" name="Google Shape;383;p40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392" name="Google Shape;392;p40"/>
          <p:cNvSpPr/>
          <p:nvPr/>
        </p:nvSpPr>
        <p:spPr>
          <a:xfrm>
            <a:off x="2190893" y="2755950"/>
            <a:ext cx="1839234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95" name="Google Shape;395;p40"/>
          <p:cNvSpPr/>
          <p:nvPr/>
        </p:nvSpPr>
        <p:spPr>
          <a:xfrm>
            <a:off x="474282" y="2755950"/>
            <a:ext cx="1839234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96" name="Google Shape;396;p40"/>
          <p:cNvSpPr/>
          <p:nvPr/>
        </p:nvSpPr>
        <p:spPr>
          <a:xfrm>
            <a:off x="0" y="2755950"/>
            <a:ext cx="637200" cy="393600"/>
          </a:xfrm>
          <a:prstGeom prst="homePlate">
            <a:avLst>
              <a:gd name="adj" fmla="val 32030"/>
            </a:avLst>
          </a:prstGeom>
          <a:solidFill>
            <a:schemeClr val="l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</p:txBody>
      </p:sp>
      <p:cxnSp>
        <p:nvCxnSpPr>
          <p:cNvPr id="46" name="Google Shape;397;p40">
            <a:extLst>
              <a:ext uri="{FF2B5EF4-FFF2-40B4-BE49-F238E27FC236}">
                <a16:creationId xmlns:a16="http://schemas.microsoft.com/office/drawing/2014/main" id="{E7C6329D-8404-4EC6-BFB1-B0FFFE78F271}"/>
              </a:ext>
            </a:extLst>
          </p:cNvPr>
          <p:cNvCxnSpPr/>
          <p:nvPr/>
        </p:nvCxnSpPr>
        <p:spPr>
          <a:xfrm rot="10800000">
            <a:off x="1392077" y="2952725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18AF4798-4542-4E13-B18A-BF1D2EC568CB}"/>
              </a:ext>
            </a:extLst>
          </p:cNvPr>
          <p:cNvSpPr txBox="1"/>
          <p:nvPr/>
        </p:nvSpPr>
        <p:spPr>
          <a:xfrm>
            <a:off x="0" y="3447069"/>
            <a:ext cx="3435463" cy="1718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chemeClr val="tx1"/>
                </a:solidFill>
                <a:latin typeface="Kulim Park"/>
                <a:sym typeface="Kulim Park"/>
              </a:rPr>
              <a:t>Observar as sinalizações em sistema, todos os alunos em protesto estão com a </a:t>
            </a:r>
            <a:r>
              <a:rPr lang="pt-BR" sz="1200" dirty="0">
                <a:solidFill>
                  <a:srgbClr val="FF0000"/>
                </a:solidFill>
                <a:latin typeface="Kulim Park"/>
                <a:sym typeface="Kulim Park"/>
              </a:rPr>
              <a:t>TAG em VERMELHO </a:t>
            </a:r>
            <a:r>
              <a:rPr lang="pt-BR" sz="1200" dirty="0">
                <a:solidFill>
                  <a:schemeClr val="tx1"/>
                </a:solidFill>
                <a:latin typeface="Kulim Park"/>
                <a:sym typeface="Kulim Park"/>
              </a:rPr>
              <a:t>com as informações: </a:t>
            </a:r>
            <a:r>
              <a:rPr lang="pt-BR" sz="1200" dirty="0">
                <a:solidFill>
                  <a:srgbClr val="FF0000"/>
                </a:solidFill>
                <a:latin typeface="Kulim Park"/>
              </a:rPr>
              <a:t>(PROTESTADO, ENVIADO, BAIXADO), e informar ao aluno sobre o PROTESTO somente após seguir com o atendimento.</a:t>
            </a:r>
            <a:endParaRPr lang="pt-BR" sz="1200" dirty="0">
              <a:solidFill>
                <a:srgbClr val="FF0000"/>
              </a:solidFill>
              <a:latin typeface="Kulim Park"/>
              <a:sym typeface="Kulim Park"/>
            </a:endParaRPr>
          </a:p>
        </p:txBody>
      </p:sp>
      <p:cxnSp>
        <p:nvCxnSpPr>
          <p:cNvPr id="68" name="Google Shape;397;p40">
            <a:extLst>
              <a:ext uri="{FF2B5EF4-FFF2-40B4-BE49-F238E27FC236}">
                <a16:creationId xmlns:a16="http://schemas.microsoft.com/office/drawing/2014/main" id="{1F5593B4-B490-425D-BD2A-A28381A6DFE0}"/>
              </a:ext>
            </a:extLst>
          </p:cNvPr>
          <p:cNvCxnSpPr/>
          <p:nvPr/>
        </p:nvCxnSpPr>
        <p:spPr>
          <a:xfrm rot="10800000">
            <a:off x="3134531" y="2486024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69" name="Google Shape;397;p40">
            <a:extLst>
              <a:ext uri="{FF2B5EF4-FFF2-40B4-BE49-F238E27FC236}">
                <a16:creationId xmlns:a16="http://schemas.microsoft.com/office/drawing/2014/main" id="{C125E07D-4CA1-4965-8BCB-895642A38227}"/>
              </a:ext>
            </a:extLst>
          </p:cNvPr>
          <p:cNvCxnSpPr/>
          <p:nvPr/>
        </p:nvCxnSpPr>
        <p:spPr>
          <a:xfrm rot="10800000">
            <a:off x="6547376" y="2454125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70" name="Google Shape;397;p40">
            <a:extLst>
              <a:ext uri="{FF2B5EF4-FFF2-40B4-BE49-F238E27FC236}">
                <a16:creationId xmlns:a16="http://schemas.microsoft.com/office/drawing/2014/main" id="{5A6729BE-DEAC-45A1-B53F-88B08269BA20}"/>
              </a:ext>
            </a:extLst>
          </p:cNvPr>
          <p:cNvCxnSpPr/>
          <p:nvPr/>
        </p:nvCxnSpPr>
        <p:spPr>
          <a:xfrm rot="10800000">
            <a:off x="4904430" y="2984624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295331FB-E895-4E85-A85F-A80DEC0A4C9E}"/>
              </a:ext>
            </a:extLst>
          </p:cNvPr>
          <p:cNvSpPr txBox="1"/>
          <p:nvPr/>
        </p:nvSpPr>
        <p:spPr>
          <a:xfrm>
            <a:off x="685532" y="2804042"/>
            <a:ext cx="206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1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3202E8F8-156B-4A8D-B87C-DFF57C9F5C86}"/>
              </a:ext>
            </a:extLst>
          </p:cNvPr>
          <p:cNvSpPr txBox="1"/>
          <p:nvPr/>
        </p:nvSpPr>
        <p:spPr>
          <a:xfrm>
            <a:off x="2333287" y="2830736"/>
            <a:ext cx="206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2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2BAE8A7E-3E6C-4647-AA74-5A9168DB6DB2}"/>
              </a:ext>
            </a:extLst>
          </p:cNvPr>
          <p:cNvSpPr txBox="1"/>
          <p:nvPr/>
        </p:nvSpPr>
        <p:spPr>
          <a:xfrm>
            <a:off x="4059550" y="2812158"/>
            <a:ext cx="206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3</a:t>
            </a: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88560D53-DED9-4D20-94B9-C50CC0BAA237}"/>
              </a:ext>
            </a:extLst>
          </p:cNvPr>
          <p:cNvSpPr txBox="1"/>
          <p:nvPr/>
        </p:nvSpPr>
        <p:spPr>
          <a:xfrm>
            <a:off x="5774507" y="2812157"/>
            <a:ext cx="206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4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08073093-7854-4FB0-9E90-08A7A4182CCD}"/>
              </a:ext>
            </a:extLst>
          </p:cNvPr>
          <p:cNvSpPr txBox="1"/>
          <p:nvPr/>
        </p:nvSpPr>
        <p:spPr>
          <a:xfrm>
            <a:off x="1974160" y="1500256"/>
            <a:ext cx="2320739" cy="887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200" dirty="0">
                <a:solidFill>
                  <a:schemeClr val="tx1"/>
                </a:solidFill>
                <a:latin typeface="Kulim Park"/>
                <a:sym typeface="Kulim Park"/>
              </a:rPr>
              <a:t>Formalizar o acordo de todas as parcelas em aberto, informando o PROTESTO.</a:t>
            </a:r>
            <a:endParaRPr lang="pt-BR" sz="1200" dirty="0">
              <a:solidFill>
                <a:schemeClr val="tx1"/>
              </a:solidFill>
              <a:latin typeface="Kulim Park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7EDD041-08C4-4F0A-AE95-9172B9B4AAA0}"/>
              </a:ext>
            </a:extLst>
          </p:cNvPr>
          <p:cNvSpPr txBox="1"/>
          <p:nvPr/>
        </p:nvSpPr>
        <p:spPr>
          <a:xfrm>
            <a:off x="5078413" y="1665247"/>
            <a:ext cx="2937926" cy="610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200" dirty="0">
                <a:solidFill>
                  <a:schemeClr val="tx1"/>
                </a:solidFill>
                <a:latin typeface="Kulim Park"/>
              </a:rPr>
              <a:t>Buscar receber o maior valor no menor tempo possível.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9DDCD8A-4F95-420F-AE63-4215DE059855}"/>
              </a:ext>
            </a:extLst>
          </p:cNvPr>
          <p:cNvSpPr txBox="1"/>
          <p:nvPr/>
        </p:nvSpPr>
        <p:spPr>
          <a:xfrm>
            <a:off x="3435467" y="3615085"/>
            <a:ext cx="2937926" cy="887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200" dirty="0">
                <a:solidFill>
                  <a:schemeClr val="tx1"/>
                </a:solidFill>
                <a:latin typeface="Kulim Park"/>
                <a:sym typeface="Kulim Park"/>
              </a:rPr>
              <a:t>Orientar o aluno e/ou responsável financeiro sobre o protesto e suas custas cartorárias e sinalizar FATURY. </a:t>
            </a:r>
            <a:endParaRPr lang="pt-BR" sz="1200" dirty="0">
              <a:solidFill>
                <a:schemeClr val="tx1"/>
              </a:solidFill>
              <a:latin typeface="Kulim Park"/>
            </a:endParaRPr>
          </a:p>
        </p:txBody>
      </p:sp>
    </p:spTree>
    <p:extLst>
      <p:ext uri="{BB962C8B-B14F-4D97-AF65-F5344CB8AC3E}">
        <p14:creationId xmlns:p14="http://schemas.microsoft.com/office/powerpoint/2010/main" val="1519169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9"/>
          <p:cNvSpPr/>
          <p:nvPr/>
        </p:nvSpPr>
        <p:spPr>
          <a:xfrm>
            <a:off x="702898" y="735575"/>
            <a:ext cx="2997259" cy="442051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pt-BR" b="1" dirty="0">
                <a:solidFill>
                  <a:srgbClr val="0B6AB1">
                    <a:alpha val="47490"/>
                  </a:srgbClr>
                </a:solidFill>
                <a:latin typeface="Kulim Park"/>
              </a:rPr>
              <a:t>5</a:t>
            </a:r>
            <a:endParaRPr b="1" i="0" dirty="0">
              <a:ln>
                <a:noFill/>
              </a:ln>
              <a:solidFill>
                <a:srgbClr val="0B6AB1">
                  <a:alpha val="47490"/>
                </a:srgbClr>
              </a:solidFill>
              <a:latin typeface="Kulim Park"/>
            </a:endParaRPr>
          </a:p>
        </p:txBody>
      </p:sp>
      <p:sp>
        <p:nvSpPr>
          <p:cNvPr id="376" name="Google Shape;376;p39"/>
          <p:cNvSpPr txBox="1">
            <a:spLocks noGrp="1"/>
          </p:cNvSpPr>
          <p:nvPr>
            <p:ph type="ctrTitle"/>
          </p:nvPr>
        </p:nvSpPr>
        <p:spPr>
          <a:xfrm>
            <a:off x="-1" y="3004250"/>
            <a:ext cx="6390167" cy="1050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" sz="3500" dirty="0"/>
              <a:t>TRATIVAS ADMINSTRATIVAS</a:t>
            </a:r>
            <a:endParaRPr sz="3500" dirty="0"/>
          </a:p>
        </p:txBody>
      </p:sp>
    </p:spTree>
    <p:extLst>
      <p:ext uri="{BB962C8B-B14F-4D97-AF65-F5344CB8AC3E}">
        <p14:creationId xmlns:p14="http://schemas.microsoft.com/office/powerpoint/2010/main" val="2020984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392;p40">
            <a:extLst>
              <a:ext uri="{FF2B5EF4-FFF2-40B4-BE49-F238E27FC236}">
                <a16:creationId xmlns:a16="http://schemas.microsoft.com/office/drawing/2014/main" id="{41D3EEB0-85E7-4206-AC79-C0274939067C}"/>
              </a:ext>
            </a:extLst>
          </p:cNvPr>
          <p:cNvSpPr/>
          <p:nvPr/>
        </p:nvSpPr>
        <p:spPr>
          <a:xfrm>
            <a:off x="5627759" y="2755925"/>
            <a:ext cx="1839234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65" name="Google Shape;395;p40">
            <a:extLst>
              <a:ext uri="{FF2B5EF4-FFF2-40B4-BE49-F238E27FC236}">
                <a16:creationId xmlns:a16="http://schemas.microsoft.com/office/drawing/2014/main" id="{C03FD253-861D-40C0-A26F-97F8DB89DF01}"/>
              </a:ext>
            </a:extLst>
          </p:cNvPr>
          <p:cNvSpPr/>
          <p:nvPr/>
        </p:nvSpPr>
        <p:spPr>
          <a:xfrm>
            <a:off x="3911148" y="2755950"/>
            <a:ext cx="1839234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82" name="Google Shape;382;p40"/>
          <p:cNvSpPr txBox="1">
            <a:spLocks noGrp="1"/>
          </p:cNvSpPr>
          <p:nvPr>
            <p:ph type="title"/>
          </p:nvPr>
        </p:nvSpPr>
        <p:spPr>
          <a:xfrm>
            <a:off x="318600" y="511133"/>
            <a:ext cx="52761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pt-BR" dirty="0"/>
              <a:t>Tratativas Administrativas</a:t>
            </a:r>
          </a:p>
        </p:txBody>
      </p:sp>
      <p:sp>
        <p:nvSpPr>
          <p:cNvPr id="383" name="Google Shape;383;p40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392" name="Google Shape;392;p40"/>
          <p:cNvSpPr/>
          <p:nvPr/>
        </p:nvSpPr>
        <p:spPr>
          <a:xfrm>
            <a:off x="2190893" y="2755950"/>
            <a:ext cx="1839234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95" name="Google Shape;395;p40"/>
          <p:cNvSpPr/>
          <p:nvPr/>
        </p:nvSpPr>
        <p:spPr>
          <a:xfrm>
            <a:off x="474282" y="2755950"/>
            <a:ext cx="1839234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cxnSp>
        <p:nvCxnSpPr>
          <p:cNvPr id="46" name="Google Shape;397;p40">
            <a:extLst>
              <a:ext uri="{FF2B5EF4-FFF2-40B4-BE49-F238E27FC236}">
                <a16:creationId xmlns:a16="http://schemas.microsoft.com/office/drawing/2014/main" id="{E7C6329D-8404-4EC6-BFB1-B0FFFE78F271}"/>
              </a:ext>
            </a:extLst>
          </p:cNvPr>
          <p:cNvCxnSpPr/>
          <p:nvPr/>
        </p:nvCxnSpPr>
        <p:spPr>
          <a:xfrm rot="10800000">
            <a:off x="1392077" y="2952725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68" name="Google Shape;397;p40">
            <a:extLst>
              <a:ext uri="{FF2B5EF4-FFF2-40B4-BE49-F238E27FC236}">
                <a16:creationId xmlns:a16="http://schemas.microsoft.com/office/drawing/2014/main" id="{1F5593B4-B490-425D-BD2A-A28381A6DFE0}"/>
              </a:ext>
            </a:extLst>
          </p:cNvPr>
          <p:cNvCxnSpPr/>
          <p:nvPr/>
        </p:nvCxnSpPr>
        <p:spPr>
          <a:xfrm rot="10800000">
            <a:off x="3134531" y="2486024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69" name="Google Shape;397;p40">
            <a:extLst>
              <a:ext uri="{FF2B5EF4-FFF2-40B4-BE49-F238E27FC236}">
                <a16:creationId xmlns:a16="http://schemas.microsoft.com/office/drawing/2014/main" id="{C125E07D-4CA1-4965-8BCB-895642A38227}"/>
              </a:ext>
            </a:extLst>
          </p:cNvPr>
          <p:cNvCxnSpPr/>
          <p:nvPr/>
        </p:nvCxnSpPr>
        <p:spPr>
          <a:xfrm rot="10800000">
            <a:off x="6547376" y="2454125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70" name="Google Shape;397;p40">
            <a:extLst>
              <a:ext uri="{FF2B5EF4-FFF2-40B4-BE49-F238E27FC236}">
                <a16:creationId xmlns:a16="http://schemas.microsoft.com/office/drawing/2014/main" id="{5A6729BE-DEAC-45A1-B53F-88B08269BA20}"/>
              </a:ext>
            </a:extLst>
          </p:cNvPr>
          <p:cNvCxnSpPr/>
          <p:nvPr/>
        </p:nvCxnSpPr>
        <p:spPr>
          <a:xfrm rot="10800000">
            <a:off x="4904430" y="2984624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295331FB-E895-4E85-A85F-A80DEC0A4C9E}"/>
              </a:ext>
            </a:extLst>
          </p:cNvPr>
          <p:cNvSpPr txBox="1"/>
          <p:nvPr/>
        </p:nvSpPr>
        <p:spPr>
          <a:xfrm>
            <a:off x="685532" y="2804042"/>
            <a:ext cx="206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1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3202E8F8-156B-4A8D-B87C-DFF57C9F5C86}"/>
              </a:ext>
            </a:extLst>
          </p:cNvPr>
          <p:cNvSpPr txBox="1"/>
          <p:nvPr/>
        </p:nvSpPr>
        <p:spPr>
          <a:xfrm>
            <a:off x="2333287" y="2830736"/>
            <a:ext cx="206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2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2BAE8A7E-3E6C-4647-AA74-5A9168DB6DB2}"/>
              </a:ext>
            </a:extLst>
          </p:cNvPr>
          <p:cNvSpPr txBox="1"/>
          <p:nvPr/>
        </p:nvSpPr>
        <p:spPr>
          <a:xfrm>
            <a:off x="4059550" y="2812158"/>
            <a:ext cx="206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3</a:t>
            </a: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88560D53-DED9-4D20-94B9-C50CC0BAA237}"/>
              </a:ext>
            </a:extLst>
          </p:cNvPr>
          <p:cNvSpPr txBox="1"/>
          <p:nvPr/>
        </p:nvSpPr>
        <p:spPr>
          <a:xfrm>
            <a:off x="5774507" y="2812157"/>
            <a:ext cx="206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4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7EDD041-08C4-4F0A-AE95-9172B9B4AAA0}"/>
              </a:ext>
            </a:extLst>
          </p:cNvPr>
          <p:cNvSpPr txBox="1"/>
          <p:nvPr/>
        </p:nvSpPr>
        <p:spPr>
          <a:xfrm>
            <a:off x="3609450" y="3779405"/>
            <a:ext cx="2937926" cy="887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200" dirty="0">
                <a:solidFill>
                  <a:schemeClr val="tx1"/>
                </a:solidFill>
                <a:latin typeface="Kulim Park"/>
                <a:sym typeface="Kulim Park"/>
              </a:rPr>
              <a:t>Receber os boletos da equipe FATURY e enviar ao aluno e/ou responsável financeiro.</a:t>
            </a:r>
            <a:endParaRPr lang="pt-BR" sz="1200" dirty="0">
              <a:solidFill>
                <a:schemeClr val="tx1"/>
              </a:solidFill>
              <a:latin typeface="Kulim Park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9DDCD8A-4F95-420F-AE63-4215DE059855}"/>
              </a:ext>
            </a:extLst>
          </p:cNvPr>
          <p:cNvSpPr txBox="1"/>
          <p:nvPr/>
        </p:nvSpPr>
        <p:spPr>
          <a:xfrm>
            <a:off x="1353779" y="1351705"/>
            <a:ext cx="3561501" cy="887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chemeClr val="tx1"/>
                </a:solidFill>
                <a:latin typeface="Kulim Park"/>
                <a:sym typeface="Kulim Park"/>
              </a:rPr>
              <a:t>Enviar o relatório em D-1 para equipe FATURY (status QUITADO e DEVOLVIDO), para envio do boleto e de ACORDOS para auditoria.</a:t>
            </a:r>
            <a:endParaRPr lang="pt-BR" sz="1200" dirty="0">
              <a:solidFill>
                <a:srgbClr val="FF0000"/>
              </a:solidFill>
              <a:latin typeface="Kulim Park"/>
              <a:sym typeface="Kulim Park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67C9FD6-3DE8-4F3A-8D64-56480EF5DE23}"/>
              </a:ext>
            </a:extLst>
          </p:cNvPr>
          <p:cNvSpPr txBox="1"/>
          <p:nvPr/>
        </p:nvSpPr>
        <p:spPr>
          <a:xfrm>
            <a:off x="71876" y="3818655"/>
            <a:ext cx="2640402" cy="610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chemeClr val="tx1"/>
                </a:solidFill>
                <a:latin typeface="Kulim Park"/>
                <a:sym typeface="Kulim Park"/>
              </a:rPr>
              <a:t>Acompanhamento diário dos acordos.</a:t>
            </a:r>
            <a:endParaRPr lang="pt-BR" sz="1200" dirty="0">
              <a:solidFill>
                <a:srgbClr val="FF0000"/>
              </a:solidFill>
              <a:latin typeface="Kulim Park"/>
              <a:sym typeface="Kulim Park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07211C2-0463-47AE-AEA3-A20BB4845B4E}"/>
              </a:ext>
            </a:extLst>
          </p:cNvPr>
          <p:cNvSpPr txBox="1"/>
          <p:nvPr/>
        </p:nvSpPr>
        <p:spPr>
          <a:xfrm>
            <a:off x="5336556" y="1327029"/>
            <a:ext cx="2421639" cy="887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200" dirty="0">
                <a:solidFill>
                  <a:schemeClr val="tx1"/>
                </a:solidFill>
                <a:latin typeface="Kulim Park"/>
                <a:sym typeface="Kulim Park"/>
              </a:rPr>
              <a:t>Esclarecer eventuais dúvidas do aluno e/ou responsável financeiro.</a:t>
            </a:r>
            <a:endParaRPr lang="pt-BR" sz="1200" dirty="0">
              <a:solidFill>
                <a:schemeClr val="tx1"/>
              </a:solidFill>
              <a:latin typeface="Kulim Park"/>
            </a:endParaRPr>
          </a:p>
        </p:txBody>
      </p:sp>
    </p:spTree>
    <p:extLst>
      <p:ext uri="{BB962C8B-B14F-4D97-AF65-F5344CB8AC3E}">
        <p14:creationId xmlns:p14="http://schemas.microsoft.com/office/powerpoint/2010/main" val="1739802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9"/>
          <p:cNvSpPr/>
          <p:nvPr/>
        </p:nvSpPr>
        <p:spPr>
          <a:xfrm>
            <a:off x="702898" y="735575"/>
            <a:ext cx="2997259" cy="442051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pt-BR" b="1" i="0" dirty="0">
                <a:ln>
                  <a:noFill/>
                </a:ln>
                <a:solidFill>
                  <a:srgbClr val="0B6AB1">
                    <a:alpha val="47490"/>
                  </a:srgbClr>
                </a:solidFill>
                <a:latin typeface="Kulim Park"/>
              </a:rPr>
              <a:t>6</a:t>
            </a:r>
            <a:endParaRPr b="1" i="0" dirty="0">
              <a:ln>
                <a:noFill/>
              </a:ln>
              <a:solidFill>
                <a:srgbClr val="0B6AB1">
                  <a:alpha val="47490"/>
                </a:srgbClr>
              </a:solidFill>
              <a:latin typeface="Kulim Park"/>
            </a:endParaRPr>
          </a:p>
        </p:txBody>
      </p:sp>
      <p:sp>
        <p:nvSpPr>
          <p:cNvPr id="376" name="Google Shape;376;p39"/>
          <p:cNvSpPr txBox="1">
            <a:spLocks noGrp="1"/>
          </p:cNvSpPr>
          <p:nvPr>
            <p:ph type="ctrTitle"/>
          </p:nvPr>
        </p:nvSpPr>
        <p:spPr>
          <a:xfrm>
            <a:off x="-1" y="3004250"/>
            <a:ext cx="6390167" cy="1050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" sz="3300" dirty="0"/>
              <a:t>INFORMAÇÕES COMPLEMENTARES</a:t>
            </a:r>
            <a:endParaRPr sz="3300" dirty="0"/>
          </a:p>
        </p:txBody>
      </p:sp>
    </p:spTree>
    <p:extLst>
      <p:ext uri="{BB962C8B-B14F-4D97-AF65-F5344CB8AC3E}">
        <p14:creationId xmlns:p14="http://schemas.microsoft.com/office/powerpoint/2010/main" val="975990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48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7" name="Google Shape;382;p40">
            <a:extLst>
              <a:ext uri="{FF2B5EF4-FFF2-40B4-BE49-F238E27FC236}">
                <a16:creationId xmlns:a16="http://schemas.microsoft.com/office/drawing/2014/main" id="{36556740-FF1B-486B-8E2C-38D049147243}"/>
              </a:ext>
            </a:extLst>
          </p:cNvPr>
          <p:cNvSpPr txBox="1">
            <a:spLocks/>
          </p:cNvSpPr>
          <p:nvPr/>
        </p:nvSpPr>
        <p:spPr>
          <a:xfrm>
            <a:off x="318599" y="511133"/>
            <a:ext cx="5986507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>
            <a:r>
              <a:rPr lang="pt-BR" dirty="0"/>
              <a:t>Informações Complementares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5502273-EF70-46DE-8FA2-B757BC07B140}"/>
              </a:ext>
            </a:extLst>
          </p:cNvPr>
          <p:cNvSpPr txBox="1"/>
          <p:nvPr/>
        </p:nvSpPr>
        <p:spPr>
          <a:xfrm>
            <a:off x="208845" y="1110084"/>
            <a:ext cx="7421996" cy="3393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300" dirty="0">
                <a:solidFill>
                  <a:schemeClr val="tx1"/>
                </a:solidFill>
                <a:latin typeface="Kulim Park"/>
              </a:rPr>
              <a:t>O boleto das custas cartorárias não possui desconto</a:t>
            </a:r>
            <a:r>
              <a:rPr lang="pt-BR" sz="1300" dirty="0" smtClean="0">
                <a:solidFill>
                  <a:schemeClr val="tx1"/>
                </a:solidFill>
                <a:latin typeface="Kulim Park"/>
              </a:rPr>
              <a:t>;,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1300" dirty="0">
              <a:solidFill>
                <a:schemeClr val="tx1"/>
              </a:solidFill>
              <a:latin typeface="Kulim Park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300" dirty="0">
                <a:solidFill>
                  <a:schemeClr val="tx1"/>
                </a:solidFill>
                <a:latin typeface="Kulim Park"/>
              </a:rPr>
              <a:t>O vencimento normalmente é com uma data distante, mas nada impede do aluno e/ou responsável financeiro programar o vencimento</a:t>
            </a:r>
            <a:r>
              <a:rPr lang="pt-BR" sz="1300" dirty="0" smtClean="0">
                <a:solidFill>
                  <a:schemeClr val="tx1"/>
                </a:solidFill>
                <a:latin typeface="Kulim Park"/>
              </a:rPr>
              <a:t>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1300" dirty="0">
              <a:solidFill>
                <a:schemeClr val="tx1"/>
              </a:solidFill>
              <a:latin typeface="Kulim Park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300" dirty="0">
                <a:solidFill>
                  <a:schemeClr val="tx1"/>
                </a:solidFill>
                <a:latin typeface="Kulim Park"/>
              </a:rPr>
              <a:t>Caso o aluno efetue o pagamento dos valores em aberto junto a instituição de ensino, mas não efetue o pagamento das custas cartorárias, a restrição do protesto irá permanecer até o pagamento das custas</a:t>
            </a:r>
            <a:r>
              <a:rPr lang="pt-BR" sz="1300" dirty="0" smtClean="0">
                <a:solidFill>
                  <a:schemeClr val="tx1"/>
                </a:solidFill>
                <a:latin typeface="Kulim Park"/>
              </a:rPr>
              <a:t>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1300" dirty="0">
              <a:solidFill>
                <a:schemeClr val="tx1"/>
              </a:solidFill>
              <a:latin typeface="Kulim Park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300" dirty="0">
                <a:solidFill>
                  <a:schemeClr val="tx1"/>
                </a:solidFill>
                <a:latin typeface="Kulim Park"/>
              </a:rPr>
              <a:t>O GRUPO COBRAFIX não disponibiliza carta de anuência, caso aluno e/ou responsável financeiro </a:t>
            </a:r>
            <a:r>
              <a:rPr lang="pt-BR" sz="1300" dirty="0" smtClean="0">
                <a:solidFill>
                  <a:schemeClr val="tx1"/>
                </a:solidFill>
                <a:latin typeface="Kulim Park"/>
              </a:rPr>
              <a:t>solicite </a:t>
            </a:r>
            <a:r>
              <a:rPr lang="pt-BR" sz="1300" dirty="0">
                <a:solidFill>
                  <a:schemeClr val="tx1"/>
                </a:solidFill>
                <a:latin typeface="Kulim Park"/>
              </a:rPr>
              <a:t>para  a equipe FATURY através do e-mail: </a:t>
            </a:r>
            <a:r>
              <a:rPr lang="pt-BR" sz="1300" dirty="0" smtClean="0">
                <a:solidFill>
                  <a:schemeClr val="tx1"/>
                </a:solidFill>
                <a:latin typeface="Kulim Park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financeiro@fatury.com.br</a:t>
            </a:r>
            <a:endParaRPr lang="pt-BR" sz="1300" dirty="0">
              <a:solidFill>
                <a:srgbClr val="FF0000"/>
              </a:solidFill>
              <a:latin typeface="Kulim Park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48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7" name="Google Shape;382;p40">
            <a:extLst>
              <a:ext uri="{FF2B5EF4-FFF2-40B4-BE49-F238E27FC236}">
                <a16:creationId xmlns:a16="http://schemas.microsoft.com/office/drawing/2014/main" id="{36556740-FF1B-486B-8E2C-38D049147243}"/>
              </a:ext>
            </a:extLst>
          </p:cNvPr>
          <p:cNvSpPr txBox="1">
            <a:spLocks/>
          </p:cNvSpPr>
          <p:nvPr/>
        </p:nvSpPr>
        <p:spPr>
          <a:xfrm>
            <a:off x="327564" y="170474"/>
            <a:ext cx="5986507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>
            <a:r>
              <a:rPr lang="pt-BR" dirty="0"/>
              <a:t>Informações Complementares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5502273-EF70-46DE-8FA2-B757BC07B140}"/>
              </a:ext>
            </a:extLst>
          </p:cNvPr>
          <p:cNvSpPr txBox="1"/>
          <p:nvPr/>
        </p:nvSpPr>
        <p:spPr>
          <a:xfrm>
            <a:off x="172987" y="950044"/>
            <a:ext cx="7719706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300" dirty="0">
                <a:solidFill>
                  <a:schemeClr val="tx1"/>
                </a:solidFill>
                <a:latin typeface="Kulim Park"/>
              </a:rPr>
              <a:t>Caso aluno e/ou responsável financeiro queira efetuar o pagamento diretamente no cartório, é possível, o mesmo deverá seguir o passo a passo:</a:t>
            </a:r>
          </a:p>
          <a:p>
            <a:pPr>
              <a:lnSpc>
                <a:spcPct val="150000"/>
              </a:lnSpc>
            </a:pPr>
            <a:r>
              <a:rPr lang="pt-BR" sz="1300" dirty="0">
                <a:solidFill>
                  <a:schemeClr val="tx1"/>
                </a:solidFill>
                <a:latin typeface="Kulim Park"/>
              </a:rPr>
              <a:t>Aluno (a) deverá depositar o valor de R$ 15,00 para o envio do AR nos dados bancários abaixo: </a:t>
            </a:r>
          </a:p>
          <a:p>
            <a:pPr>
              <a:lnSpc>
                <a:spcPct val="150000"/>
              </a:lnSpc>
            </a:pPr>
            <a:endParaRPr lang="pt-BR" sz="1300" dirty="0">
              <a:solidFill>
                <a:schemeClr val="tx1"/>
              </a:solidFill>
              <a:latin typeface="Kulim Park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dirty="0">
                <a:solidFill>
                  <a:schemeClr val="tx1"/>
                </a:solidFill>
                <a:latin typeface="Kulim Park"/>
              </a:rPr>
              <a:t>Agência 0718 – Conta Corrente 14.746-9 / Banco </a:t>
            </a:r>
            <a:r>
              <a:rPr lang="pt-BR" sz="1300" dirty="0" err="1">
                <a:solidFill>
                  <a:schemeClr val="tx1"/>
                </a:solidFill>
                <a:latin typeface="Kulim Park"/>
              </a:rPr>
              <a:t>Sicredi</a:t>
            </a:r>
            <a:endParaRPr lang="pt-BR" sz="1300" dirty="0">
              <a:solidFill>
                <a:schemeClr val="tx1"/>
              </a:solidFill>
              <a:latin typeface="Kulim Park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dirty="0">
                <a:solidFill>
                  <a:schemeClr val="tx1"/>
                </a:solidFill>
                <a:latin typeface="Kulim Park"/>
              </a:rPr>
              <a:t>Quirino Digitalizações Ltda – </a:t>
            </a:r>
            <a:r>
              <a:rPr lang="pt-BR" sz="1300" dirty="0" smtClean="0">
                <a:solidFill>
                  <a:schemeClr val="tx1"/>
                </a:solidFill>
                <a:latin typeface="Kulim Park"/>
              </a:rPr>
              <a:t>ME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300" dirty="0" smtClean="0">
                <a:solidFill>
                  <a:schemeClr val="tx1"/>
                </a:solidFill>
                <a:latin typeface="Kulim Park"/>
              </a:rPr>
              <a:t>Chave PIX: 2b103a5c-57c3-4318-acb5-49fdac93b7a8</a:t>
            </a:r>
          </a:p>
          <a:p>
            <a:pPr>
              <a:lnSpc>
                <a:spcPct val="150000"/>
              </a:lnSpc>
            </a:pPr>
            <a:endParaRPr lang="pt-BR" sz="1300" dirty="0">
              <a:solidFill>
                <a:schemeClr val="tx1"/>
              </a:solidFill>
              <a:latin typeface="Kulim Park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300" dirty="0" smtClean="0">
                <a:solidFill>
                  <a:schemeClr val="tx1"/>
                </a:solidFill>
                <a:latin typeface="Kulim Park"/>
              </a:rPr>
              <a:t>Após </a:t>
            </a:r>
            <a:r>
              <a:rPr lang="pt-BR" sz="1300" dirty="0">
                <a:solidFill>
                  <a:schemeClr val="tx1"/>
                </a:solidFill>
                <a:latin typeface="Kulim Park"/>
              </a:rPr>
              <a:t>a transferência/ </a:t>
            </a:r>
            <a:r>
              <a:rPr lang="pt-BR" sz="1300" dirty="0" smtClean="0">
                <a:solidFill>
                  <a:schemeClr val="tx1"/>
                </a:solidFill>
                <a:latin typeface="Kulim Park"/>
              </a:rPr>
              <a:t>depósito</a:t>
            </a:r>
            <a:r>
              <a:rPr lang="pt-BR" sz="1300" dirty="0">
                <a:solidFill>
                  <a:schemeClr val="tx1"/>
                </a:solidFill>
                <a:latin typeface="Kulim Park"/>
              </a:rPr>
              <a:t>, o (a)  aluno (a) deverá enviar o comprovante </a:t>
            </a:r>
            <a:r>
              <a:rPr lang="pt-BR" sz="1300" dirty="0" smtClean="0">
                <a:solidFill>
                  <a:schemeClr val="tx1"/>
                </a:solidFill>
                <a:latin typeface="Kulim Park"/>
              </a:rPr>
              <a:t>para </a:t>
            </a:r>
            <a:r>
              <a:rPr lang="pt-BR" sz="1300" dirty="0">
                <a:solidFill>
                  <a:schemeClr val="tx1"/>
                </a:solidFill>
                <a:latin typeface="Kulim Park"/>
              </a:rPr>
              <a:t>o e-mail: </a:t>
            </a:r>
            <a:r>
              <a:rPr lang="pt-BR" sz="1300" dirty="0">
                <a:solidFill>
                  <a:schemeClr val="tx1"/>
                </a:solidFill>
                <a:latin typeface="Kulim Park"/>
                <a:hlinkClick r:id="rId3"/>
              </a:rPr>
              <a:t>financeiro@fatury.com.br</a:t>
            </a:r>
            <a:r>
              <a:rPr lang="pt-BR" sz="1300" dirty="0">
                <a:solidFill>
                  <a:schemeClr val="tx1"/>
                </a:solidFill>
                <a:latin typeface="Kulim Park"/>
              </a:rPr>
              <a:t> com o assunto “(NOME DO ALUNO) – COMPROVANTE CARTA DE ANUÊNCIA”.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1300" dirty="0">
              <a:solidFill>
                <a:schemeClr val="tx1"/>
              </a:solidFill>
              <a:latin typeface="Kulim Park"/>
            </a:endParaRPr>
          </a:p>
          <a:p>
            <a:r>
              <a:rPr lang="pt-BR" sz="1300" dirty="0">
                <a:solidFill>
                  <a:schemeClr val="tx1"/>
                </a:solidFill>
                <a:latin typeface="Kulim Park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17914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48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7" name="Google Shape;382;p40">
            <a:extLst>
              <a:ext uri="{FF2B5EF4-FFF2-40B4-BE49-F238E27FC236}">
                <a16:creationId xmlns:a16="http://schemas.microsoft.com/office/drawing/2014/main" id="{36556740-FF1B-486B-8E2C-38D049147243}"/>
              </a:ext>
            </a:extLst>
          </p:cNvPr>
          <p:cNvSpPr txBox="1">
            <a:spLocks/>
          </p:cNvSpPr>
          <p:nvPr/>
        </p:nvSpPr>
        <p:spPr>
          <a:xfrm>
            <a:off x="318599" y="511133"/>
            <a:ext cx="5986507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>
            <a:r>
              <a:rPr lang="pt-BR" dirty="0"/>
              <a:t>Informações Complementares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l="29484" t="25931" r="30588" b="43738"/>
          <a:stretch/>
        </p:blipFill>
        <p:spPr>
          <a:xfrm>
            <a:off x="1192306" y="907433"/>
            <a:ext cx="5468469" cy="3350802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3" name="Retângulo 2"/>
          <p:cNvSpPr/>
          <p:nvPr/>
        </p:nvSpPr>
        <p:spPr>
          <a:xfrm>
            <a:off x="1326776" y="1032789"/>
            <a:ext cx="5333999" cy="2931459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354105" y="4131787"/>
            <a:ext cx="72793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/>
                </a:solidFill>
                <a:latin typeface="Kulim Park"/>
              </a:rPr>
              <a:t>As anuências estarão disponíveis nos cartórios após o 5º dia útil após o recebimento do e-mail.  </a:t>
            </a:r>
          </a:p>
        </p:txBody>
      </p:sp>
    </p:spTree>
    <p:extLst>
      <p:ext uri="{BB962C8B-B14F-4D97-AF65-F5344CB8AC3E}">
        <p14:creationId xmlns:p14="http://schemas.microsoft.com/office/powerpoint/2010/main" val="31359401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48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7" name="Google Shape;382;p40">
            <a:extLst>
              <a:ext uri="{FF2B5EF4-FFF2-40B4-BE49-F238E27FC236}">
                <a16:creationId xmlns:a16="http://schemas.microsoft.com/office/drawing/2014/main" id="{36556740-FF1B-486B-8E2C-38D049147243}"/>
              </a:ext>
            </a:extLst>
          </p:cNvPr>
          <p:cNvSpPr txBox="1">
            <a:spLocks/>
          </p:cNvSpPr>
          <p:nvPr/>
        </p:nvSpPr>
        <p:spPr>
          <a:xfrm>
            <a:off x="318599" y="511133"/>
            <a:ext cx="5986507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>
            <a:r>
              <a:rPr lang="pt-BR" dirty="0"/>
              <a:t>Informações Complementares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5502273-EF70-46DE-8FA2-B757BC07B140}"/>
              </a:ext>
            </a:extLst>
          </p:cNvPr>
          <p:cNvSpPr txBox="1"/>
          <p:nvPr/>
        </p:nvSpPr>
        <p:spPr>
          <a:xfrm>
            <a:off x="318599" y="1597759"/>
            <a:ext cx="771970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300" dirty="0">
                <a:solidFill>
                  <a:schemeClr val="tx1"/>
                </a:solidFill>
                <a:latin typeface="Kulim Park"/>
              </a:rPr>
              <a:t>A </a:t>
            </a:r>
            <a:r>
              <a:rPr lang="pt-BR" sz="1300" dirty="0" err="1">
                <a:solidFill>
                  <a:schemeClr val="tx1"/>
                </a:solidFill>
                <a:latin typeface="Kulim Park"/>
              </a:rPr>
              <a:t>Fatury</a:t>
            </a:r>
            <a:r>
              <a:rPr lang="pt-BR" sz="1300" dirty="0">
                <a:solidFill>
                  <a:schemeClr val="tx1"/>
                </a:solidFill>
                <a:latin typeface="Kulim Park"/>
              </a:rPr>
              <a:t> disponibiliza outras formas dos devedores realizarem o pagamento de custas cartorárias.</a:t>
            </a:r>
          </a:p>
          <a:p>
            <a:r>
              <a:rPr lang="pt-BR" sz="1300" dirty="0">
                <a:solidFill>
                  <a:schemeClr val="tx1"/>
                </a:solidFill>
                <a:latin typeface="Kulim Park"/>
              </a:rPr>
              <a:t>Eles agora podem optar por realizar o pagamento via:</a:t>
            </a:r>
          </a:p>
          <a:p>
            <a:endParaRPr lang="pt-BR" sz="1300" dirty="0">
              <a:solidFill>
                <a:schemeClr val="tx1"/>
              </a:solidFill>
              <a:latin typeface="Kulim Park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00" dirty="0">
                <a:solidFill>
                  <a:schemeClr val="tx1"/>
                </a:solidFill>
                <a:latin typeface="Kulim Park"/>
              </a:rPr>
              <a:t>Boleto;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00" dirty="0" err="1">
                <a:solidFill>
                  <a:schemeClr val="tx1"/>
                </a:solidFill>
                <a:latin typeface="Kulim Park"/>
              </a:rPr>
              <a:t>Pix</a:t>
            </a:r>
            <a:endParaRPr lang="pt-BR" sz="1300" dirty="0">
              <a:solidFill>
                <a:schemeClr val="tx1"/>
              </a:solidFill>
              <a:latin typeface="Kulim Park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00" dirty="0">
                <a:solidFill>
                  <a:schemeClr val="tx1"/>
                </a:solidFill>
                <a:latin typeface="Kulim Park"/>
              </a:rPr>
              <a:t>Cartão de crédito - em até 12x.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300" dirty="0">
              <a:solidFill>
                <a:schemeClr val="tx1"/>
              </a:solidFill>
              <a:latin typeface="Kulim Park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300" dirty="0">
              <a:solidFill>
                <a:schemeClr val="tx1"/>
              </a:solidFill>
              <a:latin typeface="Kulim Park"/>
            </a:endParaRPr>
          </a:p>
          <a:p>
            <a:r>
              <a:rPr lang="pt-BR" sz="1300" dirty="0">
                <a:solidFill>
                  <a:schemeClr val="tx1"/>
                </a:solidFill>
                <a:latin typeface="Kulim Park"/>
              </a:rPr>
              <a:t>Para o devedor ter acesso, ele precisa acessar este link </a:t>
            </a:r>
            <a:r>
              <a:rPr lang="pt-BR" sz="1300" dirty="0">
                <a:solidFill>
                  <a:schemeClr val="tx1"/>
                </a:solidFill>
                <a:latin typeface="Kulim Park"/>
                <a:hlinkClick r:id="rId3"/>
              </a:rPr>
              <a:t>https://baixaprotesto.fatury.com.br/ </a:t>
            </a:r>
            <a:endParaRPr lang="pt-BR" sz="1300" dirty="0">
              <a:solidFill>
                <a:schemeClr val="tx1"/>
              </a:solidFill>
              <a:latin typeface="Kulim Park"/>
            </a:endParaRPr>
          </a:p>
          <a:p>
            <a:r>
              <a:rPr lang="pt-BR" sz="1300" dirty="0">
                <a:solidFill>
                  <a:schemeClr val="tx1"/>
                </a:solidFill>
                <a:latin typeface="Kulim Park"/>
              </a:rPr>
              <a:t>e colocar o CPF.</a:t>
            </a:r>
          </a:p>
        </p:txBody>
      </p:sp>
    </p:spTree>
    <p:extLst>
      <p:ext uri="{BB962C8B-B14F-4D97-AF65-F5344CB8AC3E}">
        <p14:creationId xmlns:p14="http://schemas.microsoft.com/office/powerpoint/2010/main" val="121626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1"/>
          <p:cNvSpPr txBox="1">
            <a:spLocks noGrp="1"/>
          </p:cNvSpPr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SUMÁRIO</a:t>
            </a:r>
            <a:endParaRPr dirty="0"/>
          </a:p>
        </p:txBody>
      </p:sp>
      <p:sp>
        <p:nvSpPr>
          <p:cNvPr id="426" name="Google Shape;426;p41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427" name="Google Shape;427;p41"/>
          <p:cNvSpPr/>
          <p:nvPr/>
        </p:nvSpPr>
        <p:spPr>
          <a:xfrm>
            <a:off x="0" y="23710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41"/>
          <p:cNvSpPr/>
          <p:nvPr/>
        </p:nvSpPr>
        <p:spPr>
          <a:xfrm>
            <a:off x="0" y="23710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9" name="Google Shape;429;p41"/>
          <p:cNvGrpSpPr/>
          <p:nvPr/>
        </p:nvGrpSpPr>
        <p:grpSpPr>
          <a:xfrm>
            <a:off x="1786339" y="1703401"/>
            <a:ext cx="473400" cy="473400"/>
            <a:chOff x="1786339" y="1703401"/>
            <a:chExt cx="473400" cy="473400"/>
          </a:xfrm>
        </p:grpSpPr>
        <p:sp>
          <p:nvSpPr>
            <p:cNvPr id="430" name="Google Shape;430;p41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1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Kulim Park"/>
                  <a:ea typeface="Kulim Park"/>
                  <a:cs typeface="Kulim Park"/>
                  <a:sym typeface="Kulim Park"/>
                </a:rPr>
                <a:t>1</a:t>
              </a:r>
              <a:endParaRPr sz="600">
                <a:solidFill>
                  <a:schemeClr val="dk2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</p:grpSp>
      <p:grpSp>
        <p:nvGrpSpPr>
          <p:cNvPr id="432" name="Google Shape;432;p41"/>
          <p:cNvGrpSpPr/>
          <p:nvPr/>
        </p:nvGrpSpPr>
        <p:grpSpPr>
          <a:xfrm>
            <a:off x="3814414" y="1703401"/>
            <a:ext cx="473400" cy="473400"/>
            <a:chOff x="3814414" y="1703401"/>
            <a:chExt cx="473400" cy="473400"/>
          </a:xfrm>
        </p:grpSpPr>
        <p:sp>
          <p:nvSpPr>
            <p:cNvPr id="433" name="Google Shape;433;p41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1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Kulim Park"/>
                  <a:ea typeface="Kulim Park"/>
                  <a:cs typeface="Kulim Park"/>
                  <a:sym typeface="Kulim Park"/>
                </a:rPr>
                <a:t>3</a:t>
              </a:r>
              <a:endParaRPr sz="600">
                <a:solidFill>
                  <a:schemeClr val="dk2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</p:grpSp>
      <p:grpSp>
        <p:nvGrpSpPr>
          <p:cNvPr id="435" name="Google Shape;435;p41"/>
          <p:cNvGrpSpPr/>
          <p:nvPr/>
        </p:nvGrpSpPr>
        <p:grpSpPr>
          <a:xfrm>
            <a:off x="5842489" y="1703401"/>
            <a:ext cx="473400" cy="473400"/>
            <a:chOff x="5842489" y="1703401"/>
            <a:chExt cx="473400" cy="473400"/>
          </a:xfrm>
        </p:grpSpPr>
        <p:sp>
          <p:nvSpPr>
            <p:cNvPr id="436" name="Google Shape;436;p41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1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Kulim Park"/>
                  <a:ea typeface="Kulim Park"/>
                  <a:cs typeface="Kulim Park"/>
                  <a:sym typeface="Kulim Park"/>
                </a:rPr>
                <a:t>5</a:t>
              </a:r>
              <a:endParaRPr sz="600">
                <a:solidFill>
                  <a:schemeClr val="dk2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</p:grpSp>
      <p:grpSp>
        <p:nvGrpSpPr>
          <p:cNvPr id="438" name="Google Shape;438;p41"/>
          <p:cNvGrpSpPr/>
          <p:nvPr/>
        </p:nvGrpSpPr>
        <p:grpSpPr>
          <a:xfrm>
            <a:off x="6880814" y="3576300"/>
            <a:ext cx="473400" cy="473400"/>
            <a:chOff x="6880814" y="3576300"/>
            <a:chExt cx="473400" cy="473400"/>
          </a:xfrm>
        </p:grpSpPr>
        <p:sp>
          <p:nvSpPr>
            <p:cNvPr id="439" name="Google Shape;439;p41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1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Kulim Park"/>
                  <a:ea typeface="Kulim Park"/>
                  <a:cs typeface="Kulim Park"/>
                  <a:sym typeface="Kulim Park"/>
                </a:rPr>
                <a:t>6</a:t>
              </a:r>
              <a:endParaRPr sz="600">
                <a:solidFill>
                  <a:schemeClr val="dk2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</p:grpSp>
      <p:grpSp>
        <p:nvGrpSpPr>
          <p:cNvPr id="441" name="Google Shape;441;p41"/>
          <p:cNvGrpSpPr/>
          <p:nvPr/>
        </p:nvGrpSpPr>
        <p:grpSpPr>
          <a:xfrm>
            <a:off x="4852739" y="3576300"/>
            <a:ext cx="473400" cy="473400"/>
            <a:chOff x="4852739" y="3576300"/>
            <a:chExt cx="473400" cy="473400"/>
          </a:xfrm>
        </p:grpSpPr>
        <p:sp>
          <p:nvSpPr>
            <p:cNvPr id="442" name="Google Shape;442;p41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1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Kulim Park"/>
                  <a:ea typeface="Kulim Park"/>
                  <a:cs typeface="Kulim Park"/>
                  <a:sym typeface="Kulim Park"/>
                </a:rPr>
                <a:t>4</a:t>
              </a:r>
              <a:endParaRPr sz="600">
                <a:solidFill>
                  <a:schemeClr val="dk2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</p:grpSp>
      <p:grpSp>
        <p:nvGrpSpPr>
          <p:cNvPr id="444" name="Google Shape;444;p41"/>
          <p:cNvGrpSpPr/>
          <p:nvPr/>
        </p:nvGrpSpPr>
        <p:grpSpPr>
          <a:xfrm>
            <a:off x="2824664" y="3576300"/>
            <a:ext cx="473400" cy="473400"/>
            <a:chOff x="2824664" y="3576300"/>
            <a:chExt cx="473400" cy="473400"/>
          </a:xfrm>
        </p:grpSpPr>
        <p:sp>
          <p:nvSpPr>
            <p:cNvPr id="445" name="Google Shape;445;p41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1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Kulim Park"/>
                  <a:ea typeface="Kulim Park"/>
                  <a:cs typeface="Kulim Park"/>
                  <a:sym typeface="Kulim Park"/>
                </a:rPr>
                <a:t>2</a:t>
              </a:r>
              <a:endParaRPr sz="600">
                <a:solidFill>
                  <a:schemeClr val="dk2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</p:grpSp>
      <p:sp>
        <p:nvSpPr>
          <p:cNvPr id="447" name="Google Shape;447;p41"/>
          <p:cNvSpPr txBox="1"/>
          <p:nvPr/>
        </p:nvSpPr>
        <p:spPr>
          <a:xfrm>
            <a:off x="137985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>
                <a:solidFill>
                  <a:schemeClr val="dk2"/>
                </a:solidFill>
                <a:latin typeface="Kulim Park"/>
                <a:ea typeface="Kulim Park"/>
                <a:cs typeface="Kulim Park"/>
                <a:sym typeface="Kulim Park"/>
              </a:rPr>
              <a:t>CONCEITO SOBRE CARTÓRIO</a:t>
            </a:r>
            <a:endParaRPr sz="1000" b="1" dirty="0">
              <a:solidFill>
                <a:schemeClr val="dk2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448" name="Google Shape;448;p41"/>
          <p:cNvSpPr txBox="1"/>
          <p:nvPr/>
        </p:nvSpPr>
        <p:spPr>
          <a:xfrm>
            <a:off x="3377205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lnSpc>
                <a:spcPct val="150000"/>
              </a:lnSpc>
              <a:buNone/>
              <a:defRPr sz="1000" b="1">
                <a:solidFill>
                  <a:schemeClr val="dk2"/>
                </a:solidFill>
                <a:latin typeface="Kulim Park"/>
                <a:ea typeface="Kulim Park"/>
                <a:cs typeface="Kulim Park"/>
              </a:defRPr>
            </a:lvl1pPr>
          </a:lstStyle>
          <a:p>
            <a:r>
              <a:rPr lang="en" dirty="0">
                <a:sym typeface="Kulim Park"/>
              </a:rPr>
              <a:t>CONSEQUÊNCIAS DO PROTESTO</a:t>
            </a:r>
            <a:endParaRPr dirty="0">
              <a:sym typeface="Kulim Park"/>
            </a:endParaRPr>
          </a:p>
        </p:txBody>
      </p:sp>
      <p:sp>
        <p:nvSpPr>
          <p:cNvPr id="449" name="Google Shape;449;p41"/>
          <p:cNvSpPr txBox="1"/>
          <p:nvPr/>
        </p:nvSpPr>
        <p:spPr>
          <a:xfrm>
            <a:off x="543601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" sz="1000" b="1" dirty="0">
                <a:solidFill>
                  <a:schemeClr val="dk2"/>
                </a:solidFill>
                <a:latin typeface="Kulim Park"/>
                <a:sym typeface="Kulim Park"/>
              </a:rPr>
              <a:t>TRATATIVAS ADMINISTRATIVAS</a:t>
            </a:r>
            <a:endParaRPr sz="1000" b="1" dirty="0">
              <a:solidFill>
                <a:schemeClr val="dk2"/>
              </a:solidFill>
              <a:latin typeface="Kulim Park"/>
              <a:sym typeface="Kulim Park"/>
            </a:endParaRPr>
          </a:p>
        </p:txBody>
      </p:sp>
      <p:sp>
        <p:nvSpPr>
          <p:cNvPr id="450" name="Google Shape;450;p41"/>
          <p:cNvSpPr txBox="1"/>
          <p:nvPr/>
        </p:nvSpPr>
        <p:spPr>
          <a:xfrm>
            <a:off x="241817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50000"/>
              </a:lnSpc>
              <a:buNone/>
              <a:defRPr sz="1000" b="1">
                <a:solidFill>
                  <a:schemeClr val="dk2"/>
                </a:solidFill>
                <a:latin typeface="Kulim Park"/>
                <a:ea typeface="Kulim Park"/>
                <a:cs typeface="Kulim Park"/>
              </a:defRPr>
            </a:lvl1pPr>
          </a:lstStyle>
          <a:p>
            <a:r>
              <a:rPr lang="en" dirty="0">
                <a:sym typeface="Kulim Park"/>
              </a:rPr>
              <a:t>CONCEITO SOBRE PROTESTO</a:t>
            </a:r>
            <a:endParaRPr dirty="0">
              <a:sym typeface="Kulim Park"/>
            </a:endParaRPr>
          </a:p>
        </p:txBody>
      </p:sp>
      <p:sp>
        <p:nvSpPr>
          <p:cNvPr id="451" name="Google Shape;451;p41"/>
          <p:cNvSpPr txBox="1"/>
          <p:nvPr/>
        </p:nvSpPr>
        <p:spPr>
          <a:xfrm>
            <a:off x="444625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 algn="ctr">
              <a:lnSpc>
                <a:spcPct val="150000"/>
              </a:lnSpc>
              <a:buFont typeface="Arial"/>
              <a:buNone/>
            </a:pPr>
            <a:r>
              <a:rPr lang="en" sz="1000" b="1" dirty="0">
                <a:solidFill>
                  <a:schemeClr val="dk2"/>
                </a:solidFill>
                <a:latin typeface="Kulim Park"/>
                <a:sym typeface="Kulim Park"/>
              </a:rPr>
              <a:t>TRATATIVAS OPERACIONAIS </a:t>
            </a:r>
            <a:endParaRPr sz="1000" b="1" dirty="0">
              <a:solidFill>
                <a:schemeClr val="dk2"/>
              </a:solidFill>
              <a:latin typeface="Kulim Park"/>
              <a:sym typeface="Kulim Park"/>
            </a:endParaRPr>
          </a:p>
        </p:txBody>
      </p:sp>
      <p:sp>
        <p:nvSpPr>
          <p:cNvPr id="452" name="Google Shape;452;p41"/>
          <p:cNvSpPr txBox="1"/>
          <p:nvPr/>
        </p:nvSpPr>
        <p:spPr>
          <a:xfrm>
            <a:off x="647433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" sz="1000" b="1" dirty="0">
                <a:solidFill>
                  <a:schemeClr val="dk2"/>
                </a:solidFill>
                <a:latin typeface="Kulim Park"/>
                <a:sym typeface="Kulim Park"/>
              </a:rPr>
              <a:t>INFORMAÇÕES COMPLEMENTARES</a:t>
            </a:r>
            <a:endParaRPr sz="1000" b="1" dirty="0">
              <a:solidFill>
                <a:schemeClr val="dk2"/>
              </a:solidFill>
              <a:latin typeface="Kulim Park"/>
              <a:sym typeface="Kulim Park"/>
            </a:endParaRPr>
          </a:p>
        </p:txBody>
      </p:sp>
    </p:spTree>
    <p:extLst>
      <p:ext uri="{BB962C8B-B14F-4D97-AF65-F5344CB8AC3E}">
        <p14:creationId xmlns:p14="http://schemas.microsoft.com/office/powerpoint/2010/main" val="283914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9"/>
          <p:cNvSpPr txBox="1">
            <a:spLocks noGrp="1"/>
          </p:cNvSpPr>
          <p:nvPr>
            <p:ph type="ctrTitle"/>
          </p:nvPr>
        </p:nvSpPr>
        <p:spPr>
          <a:xfrm>
            <a:off x="1286932" y="1140452"/>
            <a:ext cx="3623733" cy="1050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" sz="5400" dirty="0"/>
              <a:t>Dúvidas?</a:t>
            </a:r>
            <a:endParaRPr sz="5400" dirty="0"/>
          </a:p>
        </p:txBody>
      </p:sp>
      <p:sp>
        <p:nvSpPr>
          <p:cNvPr id="4" name="Google Shape;219;p29">
            <a:extLst>
              <a:ext uri="{FF2B5EF4-FFF2-40B4-BE49-F238E27FC236}">
                <a16:creationId xmlns:a16="http://schemas.microsoft.com/office/drawing/2014/main" id="{2ED24258-E5D6-44FB-B84A-422B17208CBA}"/>
              </a:ext>
            </a:extLst>
          </p:cNvPr>
          <p:cNvSpPr txBox="1">
            <a:spLocks/>
          </p:cNvSpPr>
          <p:nvPr/>
        </p:nvSpPr>
        <p:spPr>
          <a:xfrm>
            <a:off x="148678" y="3765148"/>
            <a:ext cx="5031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BR" sz="1800" dirty="0">
                <a:solidFill>
                  <a:schemeClr val="bg1"/>
                </a:solidFill>
              </a:rPr>
              <a:t>Qualidade Explica</a:t>
            </a:r>
          </a:p>
        </p:txBody>
      </p:sp>
      <p:pic>
        <p:nvPicPr>
          <p:cNvPr id="5" name="Picture -767">
            <a:extLst>
              <a:ext uri="{FF2B5EF4-FFF2-40B4-BE49-F238E27FC236}">
                <a16:creationId xmlns:a16="http://schemas.microsoft.com/office/drawing/2014/main" id="{CAEFD82E-5586-4E42-87BF-CA878E894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5275" y="2924588"/>
            <a:ext cx="2374060" cy="10784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034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/>
          <p:nvPr/>
        </p:nvSpPr>
        <p:spPr>
          <a:xfrm>
            <a:off x="702898" y="735575"/>
            <a:ext cx="1750500" cy="44079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B6AB1">
                    <a:alpha val="47490"/>
                  </a:srgbClr>
                </a:solidFill>
                <a:latin typeface="Kulim Park"/>
              </a:rPr>
              <a:t>1</a:t>
            </a:r>
          </a:p>
        </p:txBody>
      </p:sp>
      <p:sp>
        <p:nvSpPr>
          <p:cNvPr id="128" name="Google Shape;128;p17"/>
          <p:cNvSpPr txBox="1">
            <a:spLocks noGrp="1"/>
          </p:cNvSpPr>
          <p:nvPr>
            <p:ph type="ctrTitle"/>
          </p:nvPr>
        </p:nvSpPr>
        <p:spPr>
          <a:xfrm>
            <a:off x="95693" y="3004250"/>
            <a:ext cx="6594911" cy="1050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dirty="0"/>
              <a:t>CONCEITO SOBRE CARTÓRIO</a:t>
            </a:r>
            <a:endParaRPr sz="3800" dirty="0"/>
          </a:p>
        </p:txBody>
      </p:sp>
      <p:pic>
        <p:nvPicPr>
          <p:cNvPr id="130" name="Google Shape;130;p17"/>
          <p:cNvPicPr preferRelativeResize="0"/>
          <p:nvPr/>
        </p:nvPicPr>
        <p:blipFill rotWithShape="1">
          <a:blip r:embed="rId3">
            <a:alphaModFix/>
          </a:blip>
          <a:srcRect l="1837" r="35654"/>
          <a:stretch/>
        </p:blipFill>
        <p:spPr>
          <a:xfrm>
            <a:off x="6998515" y="0"/>
            <a:ext cx="2145474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5963" y="0"/>
                </a:moveTo>
                <a:lnTo>
                  <a:pt x="0" y="14108"/>
                </a:lnTo>
                <a:lnTo>
                  <a:pt x="8840" y="12766"/>
                </a:lnTo>
                <a:lnTo>
                  <a:pt x="13359" y="14468"/>
                </a:lnTo>
                <a:lnTo>
                  <a:pt x="10342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5963" y="0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8"/>
          <p:cNvSpPr txBox="1">
            <a:spLocks noGrp="1"/>
          </p:cNvSpPr>
          <p:nvPr>
            <p:ph type="title"/>
          </p:nvPr>
        </p:nvSpPr>
        <p:spPr>
          <a:xfrm>
            <a:off x="626700" y="836000"/>
            <a:ext cx="52761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Conceito sobre Cartório</a:t>
            </a:r>
            <a:endParaRPr dirty="0"/>
          </a:p>
        </p:txBody>
      </p:sp>
      <p:sp>
        <p:nvSpPr>
          <p:cNvPr id="368" name="Google Shape;368;p38"/>
          <p:cNvSpPr txBox="1">
            <a:spLocks noGrp="1"/>
          </p:cNvSpPr>
          <p:nvPr>
            <p:ph type="body" idx="1"/>
          </p:nvPr>
        </p:nvSpPr>
        <p:spPr>
          <a:xfrm>
            <a:off x="626700" y="1639751"/>
            <a:ext cx="52761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b="1" dirty="0"/>
              <a:t>Tabelionato de Protesto </a:t>
            </a:r>
            <a:r>
              <a:rPr lang="pt-BR" sz="1900" dirty="0"/>
              <a:t>ou comumente chamado de “</a:t>
            </a:r>
            <a:r>
              <a:rPr lang="pt-BR" sz="1900" b="1" dirty="0"/>
              <a:t>Cartório de Protesto</a:t>
            </a:r>
            <a:r>
              <a:rPr lang="pt-BR" sz="1900" dirty="0"/>
              <a:t>”, tem como função formalizar a falta de pagamento de uma dívida. Todo credor que presta um trabalho e não recebe por ele, poderá recorrer ao cartório de protesto, em busca de reaver os valores pendentes. </a:t>
            </a:r>
            <a:endParaRPr sz="1900" dirty="0"/>
          </a:p>
        </p:txBody>
      </p:sp>
      <p:sp>
        <p:nvSpPr>
          <p:cNvPr id="370" name="Google Shape;370;p38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1366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9"/>
          <p:cNvSpPr/>
          <p:nvPr/>
        </p:nvSpPr>
        <p:spPr>
          <a:xfrm>
            <a:off x="702898" y="735575"/>
            <a:ext cx="2997259" cy="442051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pt-BR" b="1" i="0" dirty="0">
                <a:ln>
                  <a:noFill/>
                </a:ln>
                <a:solidFill>
                  <a:srgbClr val="0B6AB1">
                    <a:alpha val="47490"/>
                  </a:srgbClr>
                </a:solidFill>
                <a:latin typeface="Kulim Park"/>
              </a:rPr>
              <a:t>2</a:t>
            </a:r>
            <a:endParaRPr b="1" i="0" dirty="0">
              <a:ln>
                <a:noFill/>
              </a:ln>
              <a:solidFill>
                <a:srgbClr val="0B6AB1">
                  <a:alpha val="47490"/>
                </a:srgbClr>
              </a:solidFill>
              <a:latin typeface="Kulim Park"/>
            </a:endParaRPr>
          </a:p>
        </p:txBody>
      </p:sp>
      <p:sp>
        <p:nvSpPr>
          <p:cNvPr id="376" name="Google Shape;376;p39"/>
          <p:cNvSpPr txBox="1">
            <a:spLocks noGrp="1"/>
          </p:cNvSpPr>
          <p:nvPr>
            <p:ph type="ctrTitle"/>
          </p:nvPr>
        </p:nvSpPr>
        <p:spPr>
          <a:xfrm>
            <a:off x="-1" y="3004250"/>
            <a:ext cx="6390167" cy="1050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" sz="3800" dirty="0"/>
              <a:t>CONCEITO SOBRE PROTESTO</a:t>
            </a:r>
            <a:endParaRPr sz="3800" dirty="0"/>
          </a:p>
        </p:txBody>
      </p:sp>
    </p:spTree>
    <p:extLst>
      <p:ext uri="{BB962C8B-B14F-4D97-AF65-F5344CB8AC3E}">
        <p14:creationId xmlns:p14="http://schemas.microsoft.com/office/powerpoint/2010/main" val="1506080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8"/>
          <p:cNvSpPr txBox="1">
            <a:spLocks noGrp="1"/>
          </p:cNvSpPr>
          <p:nvPr>
            <p:ph type="title"/>
          </p:nvPr>
        </p:nvSpPr>
        <p:spPr>
          <a:xfrm>
            <a:off x="626700" y="836000"/>
            <a:ext cx="5891058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Conceito sobre Protesto</a:t>
            </a:r>
            <a:endParaRPr dirty="0"/>
          </a:p>
        </p:txBody>
      </p:sp>
      <p:sp>
        <p:nvSpPr>
          <p:cNvPr id="368" name="Google Shape;368;p38"/>
          <p:cNvSpPr txBox="1">
            <a:spLocks noGrp="1"/>
          </p:cNvSpPr>
          <p:nvPr>
            <p:ph type="body" idx="1"/>
          </p:nvPr>
        </p:nvSpPr>
        <p:spPr>
          <a:xfrm>
            <a:off x="190916" y="1370271"/>
            <a:ext cx="6103558" cy="369698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/>
              <a:t>Protesto é o ato formal que se destina a dar publicidade e comprovar a inadimplência de uma empresa e/ou pessoa.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/>
              <a:t>Quando a dívida é enviada ao cartório pelo credor, o devedor possui um prazo de 03 dias (tríduo) para efetuar o pagamento antes da formalização do protesto. Ultrapassando esse prazo, a dívida já passa a  ser considerada protestada. </a:t>
            </a:r>
            <a:endParaRPr sz="2000" dirty="0"/>
          </a:p>
        </p:txBody>
      </p:sp>
      <p:sp>
        <p:nvSpPr>
          <p:cNvPr id="370" name="Google Shape;370;p38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918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9"/>
          <p:cNvSpPr/>
          <p:nvPr/>
        </p:nvSpPr>
        <p:spPr>
          <a:xfrm>
            <a:off x="702898" y="735575"/>
            <a:ext cx="2997259" cy="442051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pt-BR" b="1" dirty="0">
                <a:solidFill>
                  <a:srgbClr val="0B6AB1">
                    <a:alpha val="47490"/>
                  </a:srgbClr>
                </a:solidFill>
                <a:latin typeface="Kulim Park"/>
              </a:rPr>
              <a:t>3</a:t>
            </a:r>
            <a:endParaRPr b="1" i="0" dirty="0">
              <a:ln>
                <a:noFill/>
              </a:ln>
              <a:solidFill>
                <a:srgbClr val="0B6AB1">
                  <a:alpha val="47490"/>
                </a:srgbClr>
              </a:solidFill>
              <a:latin typeface="Kulim Park"/>
            </a:endParaRPr>
          </a:p>
        </p:txBody>
      </p:sp>
      <p:sp>
        <p:nvSpPr>
          <p:cNvPr id="376" name="Google Shape;376;p39"/>
          <p:cNvSpPr txBox="1">
            <a:spLocks noGrp="1"/>
          </p:cNvSpPr>
          <p:nvPr>
            <p:ph type="ctrTitle"/>
          </p:nvPr>
        </p:nvSpPr>
        <p:spPr>
          <a:xfrm>
            <a:off x="-1" y="3004250"/>
            <a:ext cx="6390167" cy="1050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" sz="3500" dirty="0"/>
              <a:t>CONSEQUÊNCIAS DO PROTESTO</a:t>
            </a:r>
            <a:endParaRPr sz="3500" dirty="0"/>
          </a:p>
        </p:txBody>
      </p:sp>
    </p:spTree>
    <p:extLst>
      <p:ext uri="{BB962C8B-B14F-4D97-AF65-F5344CB8AC3E}">
        <p14:creationId xmlns:p14="http://schemas.microsoft.com/office/powerpoint/2010/main" val="3703293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392;p40">
            <a:extLst>
              <a:ext uri="{FF2B5EF4-FFF2-40B4-BE49-F238E27FC236}">
                <a16:creationId xmlns:a16="http://schemas.microsoft.com/office/drawing/2014/main" id="{41D3EEB0-85E7-4206-AC79-C0274939067C}"/>
              </a:ext>
            </a:extLst>
          </p:cNvPr>
          <p:cNvSpPr/>
          <p:nvPr/>
        </p:nvSpPr>
        <p:spPr>
          <a:xfrm>
            <a:off x="5627759" y="2755925"/>
            <a:ext cx="1839234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65" name="Google Shape;395;p40">
            <a:extLst>
              <a:ext uri="{FF2B5EF4-FFF2-40B4-BE49-F238E27FC236}">
                <a16:creationId xmlns:a16="http://schemas.microsoft.com/office/drawing/2014/main" id="{C03FD253-861D-40C0-A26F-97F8DB89DF01}"/>
              </a:ext>
            </a:extLst>
          </p:cNvPr>
          <p:cNvSpPr/>
          <p:nvPr/>
        </p:nvSpPr>
        <p:spPr>
          <a:xfrm>
            <a:off x="3911148" y="2755950"/>
            <a:ext cx="1839234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82" name="Google Shape;382;p40"/>
          <p:cNvSpPr txBox="1">
            <a:spLocks noGrp="1"/>
          </p:cNvSpPr>
          <p:nvPr>
            <p:ph type="title"/>
          </p:nvPr>
        </p:nvSpPr>
        <p:spPr>
          <a:xfrm>
            <a:off x="318600" y="511133"/>
            <a:ext cx="52761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Consequências do Protesto</a:t>
            </a:r>
            <a:endParaRPr dirty="0"/>
          </a:p>
        </p:txBody>
      </p:sp>
      <p:sp>
        <p:nvSpPr>
          <p:cNvPr id="383" name="Google Shape;383;p40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392" name="Google Shape;392;p40"/>
          <p:cNvSpPr/>
          <p:nvPr/>
        </p:nvSpPr>
        <p:spPr>
          <a:xfrm>
            <a:off x="2190893" y="2755950"/>
            <a:ext cx="1839234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95" name="Google Shape;395;p40"/>
          <p:cNvSpPr/>
          <p:nvPr/>
        </p:nvSpPr>
        <p:spPr>
          <a:xfrm>
            <a:off x="474282" y="2755950"/>
            <a:ext cx="1839234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accent6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sp>
        <p:nvSpPr>
          <p:cNvPr id="396" name="Google Shape;396;p40"/>
          <p:cNvSpPr/>
          <p:nvPr/>
        </p:nvSpPr>
        <p:spPr>
          <a:xfrm>
            <a:off x="0" y="2755950"/>
            <a:ext cx="637200" cy="393600"/>
          </a:xfrm>
          <a:prstGeom prst="homePlate">
            <a:avLst>
              <a:gd name="adj" fmla="val 32030"/>
            </a:avLst>
          </a:prstGeom>
          <a:solidFill>
            <a:schemeClr val="l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</p:txBody>
      </p:sp>
      <p:sp>
        <p:nvSpPr>
          <p:cNvPr id="398" name="Google Shape;398;p40"/>
          <p:cNvSpPr txBox="1"/>
          <p:nvPr/>
        </p:nvSpPr>
        <p:spPr>
          <a:xfrm>
            <a:off x="64612" y="3281142"/>
            <a:ext cx="3699314" cy="1625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rPr>
              <a:t>O Cartório intima o devedor, caso nenhuma das intimações deem o resultado esperado, é lançado um EDITAL com o nome do devedor e a divida a ser paga, com a exigência de que o pagamento ocorra em até 03 dias.</a:t>
            </a: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rPr>
              <a:t>Decorrido esse período sem que a dívida seja quitada, o título então é protestado. </a:t>
            </a:r>
            <a:endParaRPr lang="pt-BR" sz="1050" dirty="0">
              <a:solidFill>
                <a:schemeClr val="dk2"/>
              </a:solidFill>
              <a:latin typeface="Kulim Park"/>
              <a:ea typeface="Kulim Park"/>
              <a:cs typeface="Kulim Park"/>
              <a:sym typeface="Kulim Park"/>
            </a:endParaRPr>
          </a:p>
        </p:txBody>
      </p:sp>
      <p:cxnSp>
        <p:nvCxnSpPr>
          <p:cNvPr id="46" name="Google Shape;397;p40">
            <a:extLst>
              <a:ext uri="{FF2B5EF4-FFF2-40B4-BE49-F238E27FC236}">
                <a16:creationId xmlns:a16="http://schemas.microsoft.com/office/drawing/2014/main" id="{E7C6329D-8404-4EC6-BFB1-B0FFFE78F271}"/>
              </a:ext>
            </a:extLst>
          </p:cNvPr>
          <p:cNvCxnSpPr/>
          <p:nvPr/>
        </p:nvCxnSpPr>
        <p:spPr>
          <a:xfrm rot="10800000">
            <a:off x="1392077" y="2952725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18AF4798-4542-4E13-B18A-BF1D2EC568CB}"/>
              </a:ext>
            </a:extLst>
          </p:cNvPr>
          <p:cNvSpPr txBox="1"/>
          <p:nvPr/>
        </p:nvSpPr>
        <p:spPr>
          <a:xfrm>
            <a:off x="739902" y="1333616"/>
            <a:ext cx="3147228" cy="1030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dk1"/>
                </a:solidFill>
                <a:latin typeface="Kulim Park"/>
                <a:sym typeface="Kulim Park"/>
              </a:rPr>
              <a:t>Caso não ocorra o pagamento, além do nome do devedor ser negativado, outras limitações são impostas a vida pessoal, bem como a comercial de qualquer empresa ou cidadão. 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730B66BF-6883-41FF-B162-2DD3F93CE333}"/>
              </a:ext>
            </a:extLst>
          </p:cNvPr>
          <p:cNvSpPr txBox="1"/>
          <p:nvPr/>
        </p:nvSpPr>
        <p:spPr>
          <a:xfrm>
            <a:off x="4319981" y="1240546"/>
            <a:ext cx="28608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dirty="0">
                <a:solidFill>
                  <a:schemeClr val="dk1"/>
                </a:solidFill>
                <a:latin typeface="Kulim Park"/>
                <a:sym typeface="Kulim Park"/>
              </a:rPr>
              <a:t>Restrições junto as agências bancarias, para retirada de talões de cheques, restrições creditícias na praça para concessão de financiamento, leasing entre outras opções de crédito.</a:t>
            </a: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C6B90FD1-06D1-4B09-86F1-1E147C78E4B7}"/>
              </a:ext>
            </a:extLst>
          </p:cNvPr>
          <p:cNvSpPr txBox="1"/>
          <p:nvPr/>
        </p:nvSpPr>
        <p:spPr>
          <a:xfrm>
            <a:off x="5309061" y="3716489"/>
            <a:ext cx="2476630" cy="754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dirty="0">
                <a:solidFill>
                  <a:schemeClr val="dk1"/>
                </a:solidFill>
                <a:latin typeface="Kulim Park"/>
                <a:sym typeface="Kulim Park"/>
              </a:rPr>
              <a:t>Caso ocorra o pagamento, a dívida deixa de existir e o cartório faz o repasse de valores para o credor. </a:t>
            </a:r>
          </a:p>
        </p:txBody>
      </p:sp>
      <p:cxnSp>
        <p:nvCxnSpPr>
          <p:cNvPr id="68" name="Google Shape;397;p40">
            <a:extLst>
              <a:ext uri="{FF2B5EF4-FFF2-40B4-BE49-F238E27FC236}">
                <a16:creationId xmlns:a16="http://schemas.microsoft.com/office/drawing/2014/main" id="{1F5593B4-B490-425D-BD2A-A28381A6DFE0}"/>
              </a:ext>
            </a:extLst>
          </p:cNvPr>
          <p:cNvCxnSpPr/>
          <p:nvPr/>
        </p:nvCxnSpPr>
        <p:spPr>
          <a:xfrm rot="10800000">
            <a:off x="3134531" y="2486024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69" name="Google Shape;397;p40">
            <a:extLst>
              <a:ext uri="{FF2B5EF4-FFF2-40B4-BE49-F238E27FC236}">
                <a16:creationId xmlns:a16="http://schemas.microsoft.com/office/drawing/2014/main" id="{C125E07D-4CA1-4965-8BCB-895642A38227}"/>
              </a:ext>
            </a:extLst>
          </p:cNvPr>
          <p:cNvCxnSpPr/>
          <p:nvPr/>
        </p:nvCxnSpPr>
        <p:spPr>
          <a:xfrm rot="10800000">
            <a:off x="6547376" y="2952725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70" name="Google Shape;397;p40">
            <a:extLst>
              <a:ext uri="{FF2B5EF4-FFF2-40B4-BE49-F238E27FC236}">
                <a16:creationId xmlns:a16="http://schemas.microsoft.com/office/drawing/2014/main" id="{5A6729BE-DEAC-45A1-B53F-88B08269BA20}"/>
              </a:ext>
            </a:extLst>
          </p:cNvPr>
          <p:cNvCxnSpPr/>
          <p:nvPr/>
        </p:nvCxnSpPr>
        <p:spPr>
          <a:xfrm rot="10800000">
            <a:off x="4871122" y="2467446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295331FB-E895-4E85-A85F-A80DEC0A4C9E}"/>
              </a:ext>
            </a:extLst>
          </p:cNvPr>
          <p:cNvSpPr txBox="1"/>
          <p:nvPr/>
        </p:nvSpPr>
        <p:spPr>
          <a:xfrm>
            <a:off x="685532" y="2804042"/>
            <a:ext cx="206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1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3202E8F8-156B-4A8D-B87C-DFF57C9F5C86}"/>
              </a:ext>
            </a:extLst>
          </p:cNvPr>
          <p:cNvSpPr txBox="1"/>
          <p:nvPr/>
        </p:nvSpPr>
        <p:spPr>
          <a:xfrm>
            <a:off x="2333287" y="2830736"/>
            <a:ext cx="206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2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2BAE8A7E-3E6C-4647-AA74-5A9168DB6DB2}"/>
              </a:ext>
            </a:extLst>
          </p:cNvPr>
          <p:cNvSpPr txBox="1"/>
          <p:nvPr/>
        </p:nvSpPr>
        <p:spPr>
          <a:xfrm>
            <a:off x="4059550" y="2812158"/>
            <a:ext cx="206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3</a:t>
            </a: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88560D53-DED9-4D20-94B9-C50CC0BAA237}"/>
              </a:ext>
            </a:extLst>
          </p:cNvPr>
          <p:cNvSpPr txBox="1"/>
          <p:nvPr/>
        </p:nvSpPr>
        <p:spPr>
          <a:xfrm>
            <a:off x="5774507" y="2812157"/>
            <a:ext cx="206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819229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45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pSp>
        <p:nvGrpSpPr>
          <p:cNvPr id="524" name="Google Shape;524;p45"/>
          <p:cNvGrpSpPr/>
          <p:nvPr/>
        </p:nvGrpSpPr>
        <p:grpSpPr>
          <a:xfrm>
            <a:off x="318600" y="1094914"/>
            <a:ext cx="3902111" cy="3819607"/>
            <a:chOff x="3776953" y="4517807"/>
            <a:chExt cx="719100" cy="641468"/>
          </a:xfrm>
        </p:grpSpPr>
        <p:sp>
          <p:nvSpPr>
            <p:cNvPr id="525" name="Google Shape;525;p45"/>
            <p:cNvSpPr/>
            <p:nvPr/>
          </p:nvSpPr>
          <p:spPr>
            <a:xfrm>
              <a:off x="3957011" y="5048654"/>
              <a:ext cx="364723" cy="110621"/>
            </a:xfrm>
            <a:custGeom>
              <a:avLst/>
              <a:gdLst/>
              <a:ahLst/>
              <a:cxnLst/>
              <a:rect l="l" t="t" r="r" b="b"/>
              <a:pathLst>
                <a:path w="640" h="194" extrusionOk="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200" b="1" i="0" u="none" strike="noStrike" cap="none" dirty="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  <p:sp>
          <p:nvSpPr>
            <p:cNvPr id="527" name="Google Shape;527;p45"/>
            <p:cNvSpPr/>
            <p:nvPr/>
          </p:nvSpPr>
          <p:spPr>
            <a:xfrm>
              <a:off x="3777478" y="4591807"/>
              <a:ext cx="718575" cy="115145"/>
            </a:xfrm>
            <a:custGeom>
              <a:avLst/>
              <a:gdLst/>
              <a:ahLst/>
              <a:cxnLst/>
              <a:rect l="l" t="t" r="r" b="b"/>
              <a:pathLst>
                <a:path w="1261" h="202" extrusionOk="0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200" b="1" i="0" u="none" strike="noStrike" cap="none" dirty="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  <p:sp>
          <p:nvSpPr>
            <p:cNvPr id="528" name="Google Shape;528;p45"/>
            <p:cNvSpPr/>
            <p:nvPr/>
          </p:nvSpPr>
          <p:spPr>
            <a:xfrm>
              <a:off x="3865828" y="4819231"/>
              <a:ext cx="541875" cy="112657"/>
            </a:xfrm>
            <a:custGeom>
              <a:avLst/>
              <a:gdLst/>
              <a:ahLst/>
              <a:cxnLst/>
              <a:rect l="l" t="t" r="r" b="b"/>
              <a:pathLst>
                <a:path w="951" h="198" extrusionOk="0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200" b="1" i="0" u="none" strike="noStrike" cap="none" dirty="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  <p:sp>
          <p:nvSpPr>
            <p:cNvPr id="529" name="Google Shape;529;p45"/>
            <p:cNvSpPr/>
            <p:nvPr/>
          </p:nvSpPr>
          <p:spPr>
            <a:xfrm>
              <a:off x="3821994" y="4703696"/>
              <a:ext cx="629543" cy="114014"/>
            </a:xfrm>
            <a:custGeom>
              <a:avLst/>
              <a:gdLst/>
              <a:ahLst/>
              <a:cxnLst/>
              <a:rect l="l" t="t" r="r" b="b"/>
              <a:pathLst>
                <a:path w="1105" h="200" extrusionOk="0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200" b="1" i="0" u="none" strike="noStrike" cap="none" dirty="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  <p:sp>
          <p:nvSpPr>
            <p:cNvPr id="530" name="Google Shape;530;p45"/>
            <p:cNvSpPr/>
            <p:nvPr/>
          </p:nvSpPr>
          <p:spPr>
            <a:xfrm>
              <a:off x="3912610" y="4933409"/>
              <a:ext cx="453525" cy="112204"/>
            </a:xfrm>
            <a:custGeom>
              <a:avLst/>
              <a:gdLst/>
              <a:ahLst/>
              <a:cxnLst/>
              <a:rect l="l" t="t" r="r" b="b"/>
              <a:pathLst>
                <a:path w="796" h="197" extrusionOk="0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200" b="1" i="0" u="none" strike="noStrike" cap="none" dirty="0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  <p:sp>
          <p:nvSpPr>
            <p:cNvPr id="531" name="Google Shape;531;p45"/>
            <p:cNvSpPr/>
            <p:nvPr/>
          </p:nvSpPr>
          <p:spPr>
            <a:xfrm>
              <a:off x="3776953" y="4517807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200" b="1" i="0" u="none" strike="noStrike" cap="none">
                <a:solidFill>
                  <a:schemeClr val="lt1"/>
                </a:solidFill>
                <a:latin typeface="Kulim Park"/>
                <a:ea typeface="Kulim Park"/>
                <a:cs typeface="Kulim Park"/>
                <a:sym typeface="Kulim Park"/>
              </a:endParaRPr>
            </a:p>
          </p:txBody>
        </p:sp>
      </p:grpSp>
      <p:cxnSp>
        <p:nvCxnSpPr>
          <p:cNvPr id="532" name="Google Shape;532;p45"/>
          <p:cNvCxnSpPr/>
          <p:nvPr/>
        </p:nvCxnSpPr>
        <p:spPr>
          <a:xfrm>
            <a:off x="4153539" y="1785631"/>
            <a:ext cx="10569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33" name="Google Shape;533;p45"/>
          <p:cNvSpPr txBox="1"/>
          <p:nvPr/>
        </p:nvSpPr>
        <p:spPr>
          <a:xfrm>
            <a:off x="5335198" y="1613581"/>
            <a:ext cx="3679634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chemeClr val="tx1"/>
                </a:solidFill>
                <a:latin typeface="Kulim Park"/>
              </a:rPr>
              <a:t>CPF só constará na certidão do cartório onde o título foi protestado;</a:t>
            </a:r>
            <a:endParaRPr sz="1100" dirty="0">
              <a:solidFill>
                <a:schemeClr val="tx1"/>
              </a:solidFill>
              <a:latin typeface="Kulim Park"/>
              <a:sym typeface="Kulim Park"/>
            </a:endParaRPr>
          </a:p>
        </p:txBody>
      </p:sp>
      <p:cxnSp>
        <p:nvCxnSpPr>
          <p:cNvPr id="534" name="Google Shape;534;p45"/>
          <p:cNvCxnSpPr/>
          <p:nvPr/>
        </p:nvCxnSpPr>
        <p:spPr>
          <a:xfrm>
            <a:off x="3894088" y="2531839"/>
            <a:ext cx="12126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35" name="Google Shape;535;p45"/>
          <p:cNvSpPr txBox="1"/>
          <p:nvPr/>
        </p:nvSpPr>
        <p:spPr>
          <a:xfrm>
            <a:off x="5335199" y="2319729"/>
            <a:ext cx="3679633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pt-BR" sz="1100" dirty="0">
                <a:solidFill>
                  <a:schemeClr val="tx1"/>
                </a:solidFill>
                <a:latin typeface="Kulim Park"/>
              </a:rPr>
              <a:t>Nome incluso na lista de negativados junto a SERASA, SCPC, Boa Vista e outros órgãos de proteção ao crédito;</a:t>
            </a:r>
            <a:endParaRPr sz="1100" dirty="0">
              <a:solidFill>
                <a:schemeClr val="tx1"/>
              </a:solidFill>
              <a:latin typeface="Kulim Park"/>
              <a:sym typeface="Kulim Park"/>
            </a:endParaRPr>
          </a:p>
        </p:txBody>
      </p:sp>
      <p:cxnSp>
        <p:nvCxnSpPr>
          <p:cNvPr id="536" name="Google Shape;536;p45"/>
          <p:cNvCxnSpPr/>
          <p:nvPr/>
        </p:nvCxnSpPr>
        <p:spPr>
          <a:xfrm>
            <a:off x="3660627" y="3210759"/>
            <a:ext cx="14337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37" name="Google Shape;537;p45"/>
          <p:cNvSpPr txBox="1"/>
          <p:nvPr/>
        </p:nvSpPr>
        <p:spPr>
          <a:xfrm>
            <a:off x="5335198" y="3025877"/>
            <a:ext cx="3729962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lnSpc>
                <a:spcPct val="150000"/>
              </a:lnSpc>
              <a:buFont typeface="Arial"/>
              <a:buNone/>
            </a:pPr>
            <a:r>
              <a:rPr lang="pt-BR" sz="1100" dirty="0">
                <a:solidFill>
                  <a:schemeClr val="tx1"/>
                </a:solidFill>
                <a:latin typeface="Kulim Park"/>
              </a:rPr>
              <a:t>Fica impossibilitado de conseguir cartão de crédito, financiamento, empréstimo e qualquer tipo de operação de crédito em lojas e bancos;</a:t>
            </a:r>
            <a:endParaRPr sz="1100" dirty="0">
              <a:solidFill>
                <a:schemeClr val="tx1"/>
              </a:solidFill>
              <a:latin typeface="Kulim Park"/>
              <a:sym typeface="Kulim Park"/>
            </a:endParaRPr>
          </a:p>
        </p:txBody>
      </p:sp>
      <p:cxnSp>
        <p:nvCxnSpPr>
          <p:cNvPr id="538" name="Google Shape;538;p45"/>
          <p:cNvCxnSpPr/>
          <p:nvPr/>
        </p:nvCxnSpPr>
        <p:spPr>
          <a:xfrm>
            <a:off x="3431422" y="3878465"/>
            <a:ext cx="16221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39" name="Google Shape;539;p45"/>
          <p:cNvSpPr txBox="1"/>
          <p:nvPr/>
        </p:nvSpPr>
        <p:spPr>
          <a:xfrm>
            <a:off x="5340852" y="3625388"/>
            <a:ext cx="3679632" cy="556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pt-BR" sz="1100" dirty="0">
                <a:solidFill>
                  <a:schemeClr val="tx1"/>
                </a:solidFill>
                <a:latin typeface="Kulim Park"/>
              </a:rPr>
              <a:t>Nos cartórios, a dívida mesmo após 5 anos de vencimento se mantem em acionamento;</a:t>
            </a:r>
            <a:endParaRPr sz="1100" dirty="0">
              <a:solidFill>
                <a:schemeClr val="tx1"/>
              </a:solidFill>
              <a:latin typeface="Kulim Park"/>
              <a:sym typeface="Kulim Park"/>
            </a:endParaRPr>
          </a:p>
        </p:txBody>
      </p:sp>
      <p:cxnSp>
        <p:nvCxnSpPr>
          <p:cNvPr id="540" name="Google Shape;540;p45"/>
          <p:cNvCxnSpPr/>
          <p:nvPr/>
        </p:nvCxnSpPr>
        <p:spPr>
          <a:xfrm>
            <a:off x="3192896" y="4552337"/>
            <a:ext cx="18270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41" name="Google Shape;541;p45"/>
          <p:cNvSpPr txBox="1"/>
          <p:nvPr/>
        </p:nvSpPr>
        <p:spPr>
          <a:xfrm>
            <a:off x="5335200" y="4329550"/>
            <a:ext cx="3679632" cy="658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chemeClr val="tx1"/>
                </a:solidFill>
                <a:latin typeface="Kulim Park"/>
              </a:rPr>
              <a:t>Deverá pagar as custas junto ao cartório a fim de fazer a retirada do seu nome da lista dos negativados (débito esse de total responsabilidade do devedor).</a:t>
            </a:r>
            <a:endParaRPr sz="1100" dirty="0">
              <a:solidFill>
                <a:schemeClr val="tx1"/>
              </a:solidFill>
              <a:latin typeface="Kulim Park"/>
              <a:sym typeface="Kulim Park"/>
            </a:endParaRPr>
          </a:p>
        </p:txBody>
      </p:sp>
      <p:sp>
        <p:nvSpPr>
          <p:cNvPr id="27" name="Google Shape;382;p40">
            <a:extLst>
              <a:ext uri="{FF2B5EF4-FFF2-40B4-BE49-F238E27FC236}">
                <a16:creationId xmlns:a16="http://schemas.microsoft.com/office/drawing/2014/main" id="{D1624A0A-4C7A-44AA-9C23-7D7AEC5D4379}"/>
              </a:ext>
            </a:extLst>
          </p:cNvPr>
          <p:cNvSpPr txBox="1">
            <a:spLocks/>
          </p:cNvSpPr>
          <p:nvPr/>
        </p:nvSpPr>
        <p:spPr>
          <a:xfrm>
            <a:off x="318600" y="511133"/>
            <a:ext cx="52761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Kulim Park"/>
              <a:buNone/>
              <a:defRPr sz="3200" b="1" i="0" u="none" strike="noStrike" cap="none">
                <a:solidFill>
                  <a:schemeClr val="accent3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>
            <a:r>
              <a:rPr lang="pt-BR"/>
              <a:t>Consequências do Protesto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0854533"/>
      </p:ext>
    </p:extLst>
  </p:cSld>
  <p:clrMapOvr>
    <a:masterClrMapping/>
  </p:clrMapOvr>
</p:sld>
</file>

<file path=ppt/theme/theme1.xml><?xml version="1.0" encoding="utf-8"?>
<a:theme xmlns:a="http://schemas.openxmlformats.org/drawingml/2006/main" name="Gregory template">
  <a:themeElements>
    <a:clrScheme name="Custom 347">
      <a:dk1>
        <a:srgbClr val="122431"/>
      </a:dk1>
      <a:lt1>
        <a:srgbClr val="FFFFFF"/>
      </a:lt1>
      <a:dk2>
        <a:srgbClr val="84898D"/>
      </a:dk2>
      <a:lt2>
        <a:srgbClr val="ECEFF3"/>
      </a:lt2>
      <a:accent1>
        <a:srgbClr val="FEC200"/>
      </a:accent1>
      <a:accent2>
        <a:srgbClr val="A2EAE9"/>
      </a:accent2>
      <a:accent3>
        <a:srgbClr val="0B6AB1"/>
      </a:accent3>
      <a:accent4>
        <a:srgbClr val="FF981F"/>
      </a:accent4>
      <a:accent5>
        <a:srgbClr val="FFE03F"/>
      </a:accent5>
      <a:accent6>
        <a:srgbClr val="023E69"/>
      </a:accent6>
      <a:hlink>
        <a:srgbClr val="0B6AB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851</Words>
  <Application>Microsoft Office PowerPoint</Application>
  <PresentationFormat>Apresentação na tela (16:9)</PresentationFormat>
  <Paragraphs>112</Paragraphs>
  <Slides>20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7" baseType="lpstr">
      <vt:lpstr>Kulim Park</vt:lpstr>
      <vt:lpstr>Wingdings</vt:lpstr>
      <vt:lpstr>Calibri</vt:lpstr>
      <vt:lpstr>Kulim Park Light</vt:lpstr>
      <vt:lpstr>Arial</vt:lpstr>
      <vt:lpstr>Kulim Park SemiBold</vt:lpstr>
      <vt:lpstr>Gregory template</vt:lpstr>
      <vt:lpstr>PROTESTO</vt:lpstr>
      <vt:lpstr>SUMÁRIO</vt:lpstr>
      <vt:lpstr>CONCEITO SOBRE CARTÓRIO</vt:lpstr>
      <vt:lpstr>Conceito sobre Cartório</vt:lpstr>
      <vt:lpstr>CONCEITO SOBRE PROTESTO</vt:lpstr>
      <vt:lpstr>Conceito sobre Protesto</vt:lpstr>
      <vt:lpstr>CONSEQUÊNCIAS DO PROTESTO</vt:lpstr>
      <vt:lpstr>Consequências do Protesto</vt:lpstr>
      <vt:lpstr>Apresentação do PowerPoint</vt:lpstr>
      <vt:lpstr>TRATIVAS OPERACIONAIS</vt:lpstr>
      <vt:lpstr>Apresentação do PowerPoint</vt:lpstr>
      <vt:lpstr>Tratativas Operacionais</vt:lpstr>
      <vt:lpstr>TRATIVAS ADMINSTRATIVAS</vt:lpstr>
      <vt:lpstr>Tratativas Administrativas</vt:lpstr>
      <vt:lpstr>INFORMAÇÕES COMPLEMENTARES</vt:lpstr>
      <vt:lpstr>Apresentação do PowerPoint</vt:lpstr>
      <vt:lpstr>Apresentação do PowerPoint</vt:lpstr>
      <vt:lpstr>Apresentação do PowerPoint</vt:lpstr>
      <vt:lpstr>Apresentação do PowerPoint</vt:lpstr>
      <vt:lpstr>Dúvidas?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PROTESTO</dc:title>
  <dc:creator>Debora Vanderler</dc:creator>
  <cp:lastModifiedBy>Jaqueline Luzia Peixoto Gonçalves</cp:lastModifiedBy>
  <cp:revision>45</cp:revision>
  <dcterms:modified xsi:type="dcterms:W3CDTF">2023-04-13T18:36:52Z</dcterms:modified>
</cp:coreProperties>
</file>