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60" r:id="rId3"/>
    <p:sldId id="276" r:id="rId4"/>
    <p:sldId id="257" r:id="rId5"/>
    <p:sldId id="294" r:id="rId6"/>
    <p:sldId id="265" r:id="rId7"/>
    <p:sldId id="306" r:id="rId8"/>
    <p:sldId id="304" r:id="rId9"/>
    <p:sldId id="289" r:id="rId10"/>
    <p:sldId id="258" r:id="rId11"/>
    <p:sldId id="302" r:id="rId12"/>
    <p:sldId id="307" r:id="rId13"/>
    <p:sldId id="280" r:id="rId14"/>
    <p:sldId id="300" r:id="rId15"/>
    <p:sldId id="301" r:id="rId16"/>
    <p:sldId id="303" r:id="rId17"/>
    <p:sldId id="261" r:id="rId18"/>
    <p:sldId id="274" r:id="rId19"/>
    <p:sldId id="290" r:id="rId20"/>
    <p:sldId id="309" r:id="rId21"/>
    <p:sldId id="292" r:id="rId22"/>
  </p:sldIdLst>
  <p:sldSz cx="9144000" cy="5143500" type="screen16x9"/>
  <p:notesSz cx="6858000" cy="9144000"/>
  <p:embeddedFontLst>
    <p:embeddedFont>
      <p:font typeface="Muli" panose="020B0604020202020204" charset="0"/>
      <p:regular r:id="rId24"/>
      <p:bold r:id="rId25"/>
      <p:italic r:id="rId26"/>
      <p:boldItalic r:id="rId27"/>
    </p:embeddedFont>
    <p:embeddedFont>
      <p:font typeface="Arvo" panose="020B0604020202020204" charset="0"/>
      <p:regular r:id="rId28"/>
      <p:bold r:id="rId29"/>
      <p:italic r:id="rId30"/>
      <p:boldItalic r:id="rId31"/>
    </p:embeddedFont>
    <p:embeddedFont>
      <p:font typeface="Californian FB" panose="0207040306080B030204" pitchFamily="18" charset="0"/>
      <p:regular r:id="rId32"/>
      <p:bold r:id="rId33"/>
      <p: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5F546F-4443-470B-8ED6-04F1DFAB688F}">
  <a:tblStyle styleId="{865F546F-4443-470B-8ED6-04F1DFAB68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2170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8558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792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0422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410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531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7922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825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6580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010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697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8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99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8921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187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663ec6b3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663ec6b3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18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752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212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94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241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1198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871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g"/><Relationship Id="rId4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965073" y="411487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2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000250" y="1019175"/>
            <a:ext cx="51435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961550" y="1991825"/>
            <a:ext cx="3220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2"/>
          <p:cNvSpPr/>
          <p:nvPr/>
        </p:nvSpPr>
        <p:spPr>
          <a:xfrm flipH="1">
            <a:off x="7144834" y="25631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flipH="1">
            <a:off x="8172291" y="8"/>
            <a:ext cx="971700" cy="971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138685" y="30853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flipH="1">
            <a:off x="7143750" y="205745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" descr="Death_to_stock_communicate_hands_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550" y="99505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 descr="DeathtoStock_Simplify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" y="306572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8107795" y="31101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4" descr="DeathtoStock_Wired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025" y="1037700"/>
            <a:ext cx="2084475" cy="20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2901375" y="2161800"/>
            <a:ext cx="3341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ctr" rtl="0">
              <a:spcBef>
                <a:spcPts val="60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□"/>
              <a:defRPr i="1">
                <a:latin typeface="Arvo"/>
                <a:ea typeface="Arvo"/>
                <a:cs typeface="Arvo"/>
                <a:sym typeface="Arvo"/>
              </a:defRPr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●"/>
              <a:defRPr i="1">
                <a:latin typeface="Arvo"/>
                <a:ea typeface="Arvo"/>
                <a:cs typeface="Arvo"/>
                <a:sym typeface="Arvo"/>
              </a:defRPr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7070023" y="103770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7070023" y="4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8107728" y="312216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 flipH="1">
            <a:off x="1032727" y="99505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 flipH="1">
            <a:off x="-3494" y="20327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 flipH="1">
            <a:off x="1032727" y="30657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 flipH="1">
            <a:off x="2070428" y="4624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 flipH="1">
            <a:off x="1551734" y="15140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4" descr="Death_to_stock_communicate_hands_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7734" y="-5"/>
            <a:ext cx="1037815" cy="1037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4"/>
          <p:cNvGrpSpPr/>
          <p:nvPr/>
        </p:nvGrpSpPr>
        <p:grpSpPr>
          <a:xfrm>
            <a:off x="1310132" y="3331424"/>
            <a:ext cx="482890" cy="506303"/>
            <a:chOff x="5961125" y="1623900"/>
            <a:chExt cx="427450" cy="448175"/>
          </a:xfrm>
        </p:grpSpPr>
        <p:sp>
          <p:nvSpPr>
            <p:cNvPr id="81" name="Google Shape;81;p4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/>
          <p:nvPr/>
        </p:nvSpPr>
        <p:spPr>
          <a:xfrm>
            <a:off x="7349050" y="1316724"/>
            <a:ext cx="479648" cy="47964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■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93" name="Google Shape;93;p5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184" y="2070682"/>
            <a:ext cx="1037815" cy="103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1" y="9"/>
            <a:ext cx="2077780" cy="2077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7070023" y="207233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106245" y="31085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35870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518691" y="4105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7466" y="25837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7332942" y="269800"/>
            <a:ext cx="498130" cy="498101"/>
            <a:chOff x="1923675" y="1633650"/>
            <a:chExt cx="436000" cy="435975"/>
          </a:xfrm>
        </p:grpSpPr>
        <p:sp>
          <p:nvSpPr>
            <p:cNvPr id="104" name="Google Shape;104;p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 descr="Death_to_stock_photography_Vibrant-(10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9775" y="1037700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7070023" y="207232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6" descr="Death_to_stock_photography_Vibrant-(9-of-1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2625" y="0"/>
            <a:ext cx="1037825" cy="103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06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21729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body" idx="2"/>
          </p:nvPr>
        </p:nvSpPr>
        <p:spPr>
          <a:xfrm>
            <a:off x="4063136" y="1818975"/>
            <a:ext cx="21858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8102686" y="311009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7070032" y="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10377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-9" y="4105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8621748" y="4146316"/>
            <a:ext cx="518700" cy="51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8621753" y="36276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6"/>
          <p:cNvGrpSpPr/>
          <p:nvPr/>
        </p:nvGrpSpPr>
        <p:grpSpPr>
          <a:xfrm>
            <a:off x="7424022" y="2343455"/>
            <a:ext cx="329718" cy="522703"/>
            <a:chOff x="6718575" y="2318625"/>
            <a:chExt cx="256950" cy="407375"/>
          </a:xfrm>
        </p:grpSpPr>
        <p:sp>
          <p:nvSpPr>
            <p:cNvPr id="126" name="Google Shape;126;p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8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207067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7070023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8106245" y="10377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7070023" y="310245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1037700" y="41057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587473" y="1037691"/>
            <a:ext cx="518700" cy="51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86252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7529848" y="3440573"/>
            <a:ext cx="455351" cy="41422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"/>
          <p:cNvSpPr/>
          <p:nvPr/>
        </p:nvSpPr>
        <p:spPr>
          <a:xfrm flipH="1">
            <a:off x="7192539" y="3387811"/>
            <a:ext cx="302961" cy="275574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9" descr="Death_to_stock_communicate_hands_1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 descr="Death_to_stock_communicate_hands_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1375225" y="3953400"/>
            <a:ext cx="1990500" cy="8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pic>
        <p:nvPicPr>
          <p:cNvPr id="177" name="Google Shape;177;p9" descr="Death_to_stock_communicate_hands_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8" y="3068052"/>
            <a:ext cx="1037700" cy="103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/>
          <p:nvPr/>
        </p:nvSpPr>
        <p:spPr>
          <a:xfrm>
            <a:off x="8106248" y="103770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9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7070032" y="1037694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518700" y="254934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8623698" y="3114516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86236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9" descr="DeathtoStock_CreativeSpace4-11.4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6250" y="2072325"/>
            <a:ext cx="1037700" cy="103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9"/>
          <p:cNvGrpSpPr/>
          <p:nvPr/>
        </p:nvGrpSpPr>
        <p:grpSpPr>
          <a:xfrm>
            <a:off x="7331725" y="290387"/>
            <a:ext cx="514306" cy="456926"/>
            <a:chOff x="5292575" y="3681900"/>
            <a:chExt cx="420150" cy="373275"/>
          </a:xfrm>
        </p:grpSpPr>
        <p:sp>
          <p:nvSpPr>
            <p:cNvPr id="187" name="Google Shape;187;p9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0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3282" y="1857008"/>
            <a:ext cx="930717" cy="93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0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639" y="16"/>
            <a:ext cx="1863360" cy="1863358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0"/>
          <p:cNvSpPr/>
          <p:nvPr/>
        </p:nvSpPr>
        <p:spPr>
          <a:xfrm>
            <a:off x="7284049" y="1858486"/>
            <a:ext cx="930600" cy="9306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0"/>
          <p:cNvSpPr/>
          <p:nvPr/>
        </p:nvSpPr>
        <p:spPr>
          <a:xfrm>
            <a:off x="8213336" y="2787740"/>
            <a:ext cx="930600" cy="9306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7284049" y="9"/>
            <a:ext cx="930600" cy="9306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6" y="4212884"/>
            <a:ext cx="930600" cy="9306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0" y="3747713"/>
            <a:ext cx="465300" cy="4653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465164" y="4212881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"/>
          <p:cNvSpPr/>
          <p:nvPr/>
        </p:nvSpPr>
        <p:spPr>
          <a:xfrm>
            <a:off x="6818876" y="-1"/>
            <a:ext cx="465300" cy="4653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7748094" y="2317122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10"/>
          <p:cNvGrpSpPr/>
          <p:nvPr/>
        </p:nvGrpSpPr>
        <p:grpSpPr>
          <a:xfrm>
            <a:off x="7519838" y="241965"/>
            <a:ext cx="446726" cy="446700"/>
            <a:chOff x="1923675" y="1633650"/>
            <a:chExt cx="436000" cy="435975"/>
          </a:xfrm>
        </p:grpSpPr>
        <p:sp>
          <p:nvSpPr>
            <p:cNvPr id="207" name="Google Shape;207;p1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10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7752" y="1861709"/>
            <a:ext cx="933085" cy="93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2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841" y="8"/>
            <a:ext cx="1868082" cy="1868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2"/>
          <p:cNvSpPr/>
          <p:nvPr/>
        </p:nvSpPr>
        <p:spPr>
          <a:xfrm>
            <a:off x="6344788" y="12"/>
            <a:ext cx="933000" cy="9330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"/>
          <p:cNvSpPr/>
          <p:nvPr/>
        </p:nvSpPr>
        <p:spPr>
          <a:xfrm>
            <a:off x="8210900" y="1862680"/>
            <a:ext cx="933000" cy="9330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"/>
          <p:cNvSpPr/>
          <p:nvPr/>
        </p:nvSpPr>
        <p:spPr>
          <a:xfrm>
            <a:off x="8210893" y="930219"/>
            <a:ext cx="933000" cy="9330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-287" y="3743870"/>
            <a:ext cx="933000" cy="9330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-293" y="4676847"/>
            <a:ext cx="466500" cy="4665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-301" y="3743867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8677502" y="2798991"/>
            <a:ext cx="466500" cy="4665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7277744" y="0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2"/>
          <p:cNvGrpSpPr/>
          <p:nvPr/>
        </p:nvGrpSpPr>
        <p:grpSpPr>
          <a:xfrm>
            <a:off x="8431833" y="1151245"/>
            <a:ext cx="490565" cy="490565"/>
            <a:chOff x="5941025" y="3634400"/>
            <a:chExt cx="467650" cy="467650"/>
          </a:xfrm>
        </p:grpSpPr>
        <p:sp>
          <p:nvSpPr>
            <p:cNvPr id="247" name="Google Shape;247;p1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2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08905" y="-1"/>
            <a:ext cx="935025" cy="9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1786" y="1865793"/>
            <a:ext cx="1872187" cy="187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/>
          <p:nvPr/>
        </p:nvSpPr>
        <p:spPr>
          <a:xfrm>
            <a:off x="7275209" y="4"/>
            <a:ext cx="935100" cy="9351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8208899" y="935036"/>
            <a:ext cx="935100" cy="9351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7275209" y="2795481"/>
            <a:ext cx="935100" cy="9351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"/>
          <p:cNvSpPr/>
          <p:nvPr/>
        </p:nvSpPr>
        <p:spPr>
          <a:xfrm>
            <a:off x="13" y="4208474"/>
            <a:ext cx="935100" cy="9351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"/>
          <p:cNvSpPr/>
          <p:nvPr/>
        </p:nvSpPr>
        <p:spPr>
          <a:xfrm>
            <a:off x="935032" y="4208477"/>
            <a:ext cx="467400" cy="4674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-1" y="467611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7741458" y="935017"/>
            <a:ext cx="467400" cy="4674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"/>
          <p:cNvSpPr/>
          <p:nvPr/>
        </p:nvSpPr>
        <p:spPr>
          <a:xfrm>
            <a:off x="8676589" y="46763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7689536" y="3100148"/>
            <a:ext cx="410309" cy="37325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/>
          <p:nvPr/>
        </p:nvSpPr>
        <p:spPr>
          <a:xfrm flipH="1">
            <a:off x="7385585" y="3052605"/>
            <a:ext cx="273000" cy="248322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ctrTitle"/>
          </p:nvPr>
        </p:nvSpPr>
        <p:spPr>
          <a:xfrm>
            <a:off x="2217908" y="1267318"/>
            <a:ext cx="4705565" cy="2537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latin typeface="Californian FB" panose="0207040306080B030204" pitchFamily="18" charset="0"/>
              </a:rPr>
              <a:t>Cheklist</a:t>
            </a:r>
            <a:br>
              <a:rPr lang="en" sz="6000" b="1" dirty="0">
                <a:latin typeface="Californian FB" panose="0207040306080B030204" pitchFamily="18" charset="0"/>
              </a:rPr>
            </a:br>
            <a:r>
              <a:rPr lang="en" sz="6000" b="1" dirty="0">
                <a:latin typeface="Californian FB" panose="0207040306080B030204" pitchFamily="18" charset="0"/>
              </a:rPr>
              <a:t>Cobrafix</a:t>
            </a:r>
            <a:endParaRPr sz="6000" b="1" dirty="0">
              <a:latin typeface="Californian FB" panose="0207040306080B030204" pitchFamily="18" charset="0"/>
            </a:endParaRPr>
          </a:p>
        </p:txBody>
      </p:sp>
      <p:pic>
        <p:nvPicPr>
          <p:cNvPr id="4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7394" y="4397341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166756" y="550549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Alega Pagamento</a:t>
            </a:r>
            <a:endParaRPr sz="32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550895" y="1330356"/>
            <a:ext cx="4499029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200" b="1" dirty="0"/>
              <a:t>3.1. Perguntou data, valor e local de pagamento?</a:t>
            </a:r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20</a:t>
            </a: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H="1">
            <a:off x="166756" y="2131154"/>
            <a:ext cx="68082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Google Shape;287;p16"/>
          <p:cNvSpPr txBox="1">
            <a:spLocks/>
          </p:cNvSpPr>
          <p:nvPr/>
        </p:nvSpPr>
        <p:spPr>
          <a:xfrm>
            <a:off x="1044224" y="2417724"/>
            <a:ext cx="567778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Font typeface="Muli"/>
              <a:buNone/>
            </a:pPr>
            <a:r>
              <a:rPr lang="pt-BR" sz="1200" b="1" dirty="0"/>
              <a:t>3.2 Solicitou o comprovante de pagamento e Informou o e-mail para envio do comprovante? Orientou o aluno a </a:t>
            </a:r>
            <a:r>
              <a:rPr lang="pt-BR" sz="1200" b="1" dirty="0" smtClean="0"/>
              <a:t>enviar o comprovante </a:t>
            </a:r>
            <a:r>
              <a:rPr lang="pt-BR" sz="1200" b="1" smtClean="0"/>
              <a:t>para e-mail da </a:t>
            </a:r>
            <a:r>
              <a:rPr lang="pt-BR" sz="1200" b="1" dirty="0"/>
              <a:t>IES?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06</a:t>
            </a: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</a:p>
        </p:txBody>
      </p:sp>
      <p:sp>
        <p:nvSpPr>
          <p:cNvPr id="20" name="Google Shape;287;p16"/>
          <p:cNvSpPr txBox="1">
            <a:spLocks/>
          </p:cNvSpPr>
          <p:nvPr/>
        </p:nvSpPr>
        <p:spPr>
          <a:xfrm>
            <a:off x="1735341" y="3760969"/>
            <a:ext cx="5930734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200" b="1" dirty="0"/>
              <a:t>3.3 Informou o procedimento caso o pagamento tenha sido superior a 5 dias? (Abertura de chamado)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</a:p>
        </p:txBody>
      </p:sp>
      <p:cxnSp>
        <p:nvCxnSpPr>
          <p:cNvPr id="12" name="Conector de seta reta 23">
            <a:extLst>
              <a:ext uri="{FF2B5EF4-FFF2-40B4-BE49-F238E27FC236}">
                <a16:creationId xmlns:a16="http://schemas.microsoft.com/office/drawing/2014/main" id="{58AB9B40-E70C-4911-B720-E89CD49A9E0F}"/>
              </a:ext>
            </a:extLst>
          </p:cNvPr>
          <p:cNvCxnSpPr>
            <a:cxnSpLocks/>
          </p:cNvCxnSpPr>
          <p:nvPr/>
        </p:nvCxnSpPr>
        <p:spPr>
          <a:xfrm flipH="1">
            <a:off x="396308" y="3474400"/>
            <a:ext cx="812037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0" y="586725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Sem Previsão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360968" y="1464669"/>
            <a:ext cx="497739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200" b="1" dirty="0"/>
              <a:t>3.1. Realizou questionamentos afim de compreender o impeditivo do fechamento do acordo?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H="1">
            <a:off x="318977" y="2571750"/>
            <a:ext cx="66240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Google Shape;287;p16">
            <a:extLst>
              <a:ext uri="{FF2B5EF4-FFF2-40B4-BE49-F238E27FC236}">
                <a16:creationId xmlns:a16="http://schemas.microsoft.com/office/drawing/2014/main" id="{8EBA9968-566E-44C0-B777-762194E785B6}"/>
              </a:ext>
            </a:extLst>
          </p:cNvPr>
          <p:cNvSpPr txBox="1">
            <a:spLocks/>
          </p:cNvSpPr>
          <p:nvPr/>
        </p:nvSpPr>
        <p:spPr>
          <a:xfrm>
            <a:off x="1518056" y="3014800"/>
            <a:ext cx="610788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200" b="1" dirty="0"/>
              <a:t>3.2. Respeitou a política gradativa, argumentou adequadamente no mínimo 3x (Respeitando a regra “Forma de pagamento + argumentação”) e deixou esgotar todas as possibilidades de negociação?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20 Pontos</a:t>
            </a:r>
          </a:p>
        </p:txBody>
      </p:sp>
    </p:spTree>
    <p:extLst>
      <p:ext uri="{BB962C8B-B14F-4D97-AF65-F5344CB8AC3E}">
        <p14:creationId xmlns:p14="http://schemas.microsoft.com/office/powerpoint/2010/main" val="5739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0" y="586725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Agendamento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531089" y="3637993"/>
            <a:ext cx="562410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400" b="1" dirty="0"/>
              <a:t>3.2. Solicitou um retorno no prazo de 3 dias?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  <a:endParaRPr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V="1">
            <a:off x="232650" y="3038348"/>
            <a:ext cx="8113908" cy="80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Google Shape;287;p16">
            <a:extLst>
              <a:ext uri="{FF2B5EF4-FFF2-40B4-BE49-F238E27FC236}">
                <a16:creationId xmlns:a16="http://schemas.microsoft.com/office/drawing/2014/main" id="{169E4472-FE41-4C0B-A1B0-45E42670AD48}"/>
              </a:ext>
            </a:extLst>
          </p:cNvPr>
          <p:cNvSpPr txBox="1">
            <a:spLocks/>
          </p:cNvSpPr>
          <p:nvPr/>
        </p:nvSpPr>
        <p:spPr>
          <a:xfrm>
            <a:off x="733646" y="1704753"/>
            <a:ext cx="610788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200" b="1" dirty="0"/>
              <a:t>3.1. Respeitou a política gradativa, argumentou adequadamente no mínimo 3x (Respeitando a regra “Forma de pagamento + argumentação”) e deixou esgotar todas as possibilidades de negociação?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20 Pontos</a:t>
            </a:r>
          </a:p>
        </p:txBody>
      </p:sp>
    </p:spTree>
    <p:extLst>
      <p:ext uri="{BB962C8B-B14F-4D97-AF65-F5344CB8AC3E}">
        <p14:creationId xmlns:p14="http://schemas.microsoft.com/office/powerpoint/2010/main" val="360082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/>
          <p:nvPr/>
        </p:nvSpPr>
        <p:spPr>
          <a:xfrm>
            <a:off x="2257781" y="1226205"/>
            <a:ext cx="3855147" cy="30012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8"/>
          <p:cNvSpPr/>
          <p:nvPr/>
        </p:nvSpPr>
        <p:spPr>
          <a:xfrm>
            <a:off x="2419106" y="1385586"/>
            <a:ext cx="3532500" cy="2255700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1" name="Google Shape;491;p38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6" name="Google Shape;313;p20"/>
          <p:cNvSpPr txBox="1">
            <a:spLocks/>
          </p:cNvSpPr>
          <p:nvPr/>
        </p:nvSpPr>
        <p:spPr>
          <a:xfrm>
            <a:off x="2419103" y="2158199"/>
            <a:ext cx="3532502" cy="71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3200" b="1" dirty="0">
                <a:latin typeface="Californian FB" panose="0207040306080B030204" pitchFamily="18" charset="0"/>
                <a:sym typeface="Muli"/>
              </a:rPr>
              <a:t> </a:t>
            </a:r>
            <a:r>
              <a:rPr lang="pt-BR" sz="3400" b="1" dirty="0">
                <a:latin typeface="Californian FB" panose="0207040306080B030204" pitchFamily="18" charset="0"/>
                <a:sym typeface="Muli"/>
              </a:rPr>
              <a:t>FECHAMENTO</a:t>
            </a:r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926963" y="2698229"/>
            <a:ext cx="5496414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4.2 Reforçou a data e o valor da negociação formalizada?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10 Pontos</a:t>
            </a: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118126" y="714025"/>
            <a:ext cx="6305251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– Promessa de Pagamento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378469" y="1425393"/>
            <a:ext cx="665555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/>
              <a:t>4.1 Esclareceu o cliente sobre as providências que serão tomadas caso o pagamento não seja efetuado com no mínimo 2 exemplos ?</a:t>
            </a:r>
          </a:p>
          <a:p>
            <a:pPr marL="0" indent="0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	06 Pontos</a:t>
            </a: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2014249" y="3792414"/>
            <a:ext cx="511550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4.3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5 Pontos</a:t>
            </a:r>
          </a:p>
        </p:txBody>
      </p:sp>
    </p:spTree>
    <p:extLst>
      <p:ext uri="{BB962C8B-B14F-4D97-AF65-F5344CB8AC3E}">
        <p14:creationId xmlns:p14="http://schemas.microsoft.com/office/powerpoint/2010/main" val="9136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1725214" y="3322354"/>
            <a:ext cx="511550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4.2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05 Pontos</a:t>
            </a: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163282" y="684215"/>
            <a:ext cx="6339118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– Sem Previsão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518701" y="1793136"/>
            <a:ext cx="604320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/>
              <a:t>4.1 Esclareceu o cliente sobre as providências que serão tomadas caso o pagamento não seja efetuado com no mínimo 2 exemplos 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06 Pontos</a:t>
            </a:r>
          </a:p>
        </p:txBody>
      </p:sp>
    </p:spTree>
    <p:extLst>
      <p:ext uri="{BB962C8B-B14F-4D97-AF65-F5344CB8AC3E}">
        <p14:creationId xmlns:p14="http://schemas.microsoft.com/office/powerpoint/2010/main" val="3241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11" name="Google Shape;286;p16"/>
          <p:cNvSpPr txBox="1">
            <a:spLocks/>
          </p:cNvSpPr>
          <p:nvPr/>
        </p:nvSpPr>
        <p:spPr>
          <a:xfrm>
            <a:off x="518701" y="126760"/>
            <a:ext cx="6711651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- Recado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280904" y="1425393"/>
            <a:ext cx="665555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/>
              <a:t>3.1 Perguntou se o terceiro possui alguma dúvida acerca das informações passadas?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10 Pontos</a:t>
            </a: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378468" y="2866148"/>
            <a:ext cx="646042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3.2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5 Pontos</a:t>
            </a:r>
          </a:p>
        </p:txBody>
      </p:sp>
    </p:spTree>
    <p:extLst>
      <p:ext uri="{BB962C8B-B14F-4D97-AF65-F5344CB8AC3E}">
        <p14:creationId xmlns:p14="http://schemas.microsoft.com/office/powerpoint/2010/main" val="3032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5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4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Habilidades</a:t>
            </a:r>
            <a:endParaRPr lang="pt-BR" sz="3600" dirty="0">
              <a:solidFill>
                <a:schemeClr val="accent4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87936" y="901431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5.1 Realizou atendimento sem vícios de linguagem?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05 Pontos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H="1" flipV="1">
            <a:off x="3697113" y="620889"/>
            <a:ext cx="1" cy="45226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87936" y="2080409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3570558" y="895679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5.2 Dicção clara?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05 Pontos</a:t>
            </a:r>
          </a:p>
        </p:txBody>
      </p:sp>
      <p:sp>
        <p:nvSpPr>
          <p:cNvPr id="18" name="Google Shape;287;p16"/>
          <p:cNvSpPr txBox="1">
            <a:spLocks/>
          </p:cNvSpPr>
          <p:nvPr/>
        </p:nvSpPr>
        <p:spPr>
          <a:xfrm>
            <a:off x="-11289" y="2362717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5.3 Velocidade adequada na comunicação?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sp>
        <p:nvSpPr>
          <p:cNvPr id="21" name="Google Shape;287;p16"/>
          <p:cNvSpPr txBox="1">
            <a:spLocks/>
          </p:cNvSpPr>
          <p:nvPr/>
        </p:nvSpPr>
        <p:spPr>
          <a:xfrm>
            <a:off x="3823669" y="2377099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5.4 Manteve o sorriso na voz?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cxnSp>
        <p:nvCxnSpPr>
          <p:cNvPr id="22" name="Conector de seta reta 13"/>
          <p:cNvCxnSpPr/>
          <p:nvPr/>
        </p:nvCxnSpPr>
        <p:spPr>
          <a:xfrm>
            <a:off x="974114" y="3474586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Google Shape;287;p16"/>
          <p:cNvSpPr txBox="1">
            <a:spLocks/>
          </p:cNvSpPr>
          <p:nvPr/>
        </p:nvSpPr>
        <p:spPr>
          <a:xfrm>
            <a:off x="1099780" y="3652859"/>
            <a:ext cx="2596444" cy="1044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5.5 Conduziu o contato de forma eficiente e evitou perguntas de maneira negativa? 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sp>
        <p:nvSpPr>
          <p:cNvPr id="24" name="Google Shape;287;p16"/>
          <p:cNvSpPr txBox="1">
            <a:spLocks/>
          </p:cNvSpPr>
          <p:nvPr/>
        </p:nvSpPr>
        <p:spPr>
          <a:xfrm>
            <a:off x="4162818" y="3785658"/>
            <a:ext cx="3158438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5.6 Volume de voz adequado?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2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rgbClr val="002060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Atitude</a:t>
            </a:r>
            <a:endParaRPr lang="pt-BR" sz="3600" dirty="0">
              <a:solidFill>
                <a:srgbClr val="002060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>
            <a:off x="1" y="1873946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Google Shape;287;p16"/>
          <p:cNvSpPr txBox="1">
            <a:spLocks/>
          </p:cNvSpPr>
          <p:nvPr/>
        </p:nvSpPr>
        <p:spPr>
          <a:xfrm>
            <a:off x="130355" y="831155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6.1 Demonstrou interesse em ajudar o cliente?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cxnSp>
        <p:nvCxnSpPr>
          <p:cNvPr id="15" name="Conector de seta reta 10"/>
          <p:cNvCxnSpPr/>
          <p:nvPr/>
        </p:nvCxnSpPr>
        <p:spPr>
          <a:xfrm>
            <a:off x="1123246" y="316727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1253600" y="3327532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6.3 Manteve uma postura adequada durante o atendimento?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cxnSp>
        <p:nvCxnSpPr>
          <p:cNvPr id="17" name="Conector de seta reta 10"/>
          <p:cNvCxnSpPr/>
          <p:nvPr/>
        </p:nvCxnSpPr>
        <p:spPr>
          <a:xfrm>
            <a:off x="1123246" y="4229331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Google Shape;287;p16"/>
          <p:cNvSpPr txBox="1">
            <a:spLocks/>
          </p:cNvSpPr>
          <p:nvPr/>
        </p:nvSpPr>
        <p:spPr>
          <a:xfrm>
            <a:off x="1766727" y="4311479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6.4 Demonstrou empatia no contato com cliente?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140640C-DCEC-45F7-9BC6-BE84F868009F}"/>
              </a:ext>
            </a:extLst>
          </p:cNvPr>
          <p:cNvSpPr/>
          <p:nvPr/>
        </p:nvSpPr>
        <p:spPr>
          <a:xfrm>
            <a:off x="259351" y="2430381"/>
            <a:ext cx="1124604" cy="63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Google Shape;287;p16"/>
          <p:cNvSpPr txBox="1">
            <a:spLocks/>
          </p:cNvSpPr>
          <p:nvPr/>
        </p:nvSpPr>
        <p:spPr>
          <a:xfrm>
            <a:off x="95964" y="2065441"/>
            <a:ext cx="7889358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6.2 Concentrou-se adequadamente (retorno aos 30 segundos)? Encerrou o atendimento aos 5 segundos? Realizou perguntas repetidas? 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-371451" y="932133"/>
            <a:ext cx="784234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800" b="1" dirty="0"/>
              <a:t>Repassou informações improcedentes ou informações erradas?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36485" y="2315403"/>
            <a:ext cx="7099443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/>
              <a:t>Destratou o cliente com insultos, utilizou de tons irônicos com o cliente, desligou a chamada e/ou usou de intimidade?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761593" y="4046349"/>
            <a:ext cx="8094134" cy="7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/>
              <a:t>Registrou informações improcedentes no sistema interno e/ou credor? 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197233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482993" y="3529494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1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 txBox="1">
            <a:spLocks noGrp="1"/>
          </p:cNvSpPr>
          <p:nvPr>
            <p:ph type="sldNum" idx="4294967295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293;p17"/>
          <p:cNvSpPr txBox="1">
            <a:spLocks/>
          </p:cNvSpPr>
          <p:nvPr/>
        </p:nvSpPr>
        <p:spPr>
          <a:xfrm>
            <a:off x="-82193" y="0"/>
            <a:ext cx="6976152" cy="13150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endParaRPr lang="pt-BR" sz="2800" b="1" dirty="0">
              <a:solidFill>
                <a:srgbClr val="7198A9"/>
              </a:solidFill>
              <a:latin typeface="Californian FB" panose="0207040306080B030204" pitchFamily="18" charset="0"/>
            </a:endParaRPr>
          </a:p>
        </p:txBody>
      </p:sp>
      <p:sp>
        <p:nvSpPr>
          <p:cNvPr id="7" name="Google Shape;294;p17"/>
          <p:cNvSpPr txBox="1">
            <a:spLocks/>
          </p:cNvSpPr>
          <p:nvPr/>
        </p:nvSpPr>
        <p:spPr>
          <a:xfrm>
            <a:off x="3225260" y="1046095"/>
            <a:ext cx="3965824" cy="2856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□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●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Identificação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Fundamentação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Argumentação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Fechamento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Habilidade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Atitude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/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46926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254843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1101794" y="4068528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Google Shape;287;p16"/>
          <p:cNvSpPr txBox="1">
            <a:spLocks/>
          </p:cNvSpPr>
          <p:nvPr/>
        </p:nvSpPr>
        <p:spPr>
          <a:xfrm>
            <a:off x="72971" y="1254290"/>
            <a:ext cx="6603999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Operador (a) não deverá passar informações referente ao débito sem confirmações cadastrais positivas (CPF ou matrícula) / Não confirmar o CPF do aluno no final do atendimento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80911" y="2645586"/>
            <a:ext cx="710071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CEDBE0"/>
              </a:buClr>
              <a:buSzPts val="1600"/>
              <a:buFont typeface="Muli"/>
              <a:buNone/>
            </a:pPr>
            <a:r>
              <a:rPr lang="pt-BR" sz="1600" b="1" dirty="0">
                <a:solidFill>
                  <a:srgbClr val="4D778A"/>
                </a:solidFill>
                <a:latin typeface="Muli"/>
                <a:ea typeface="Muli"/>
                <a:cs typeface="Muli"/>
              </a:rPr>
              <a:t>Não informar o aluno que o débito se encontra em protesto / não informar sobre os procedimentos do protesto / não informar das custas cartorárias </a:t>
            </a:r>
          </a:p>
          <a:p>
            <a:pPr algn="ctr"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16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  <a:p>
            <a:pPr algn="ctr">
              <a:spcBef>
                <a:spcPts val="600"/>
              </a:spcBef>
              <a:buClr>
                <a:srgbClr val="CEDBE0"/>
              </a:buClr>
              <a:buSzPts val="1600"/>
              <a:buFont typeface="Muli"/>
              <a:buNone/>
            </a:pPr>
            <a:endParaRPr lang="pt-BR" sz="1600" b="1" dirty="0">
              <a:solidFill>
                <a:srgbClr val="4D778A"/>
              </a:solidFill>
              <a:latin typeface="Muli"/>
              <a:ea typeface="Muli"/>
              <a:cs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66003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19;p29">
            <a:extLst>
              <a:ext uri="{FF2B5EF4-FFF2-40B4-BE49-F238E27FC236}">
                <a16:creationId xmlns:a16="http://schemas.microsoft.com/office/drawing/2014/main" id="{2ED24258-E5D6-44FB-B84A-422B17208CBA}"/>
              </a:ext>
            </a:extLst>
          </p:cNvPr>
          <p:cNvSpPr txBox="1">
            <a:spLocks/>
          </p:cNvSpPr>
          <p:nvPr/>
        </p:nvSpPr>
        <p:spPr>
          <a:xfrm>
            <a:off x="1968373" y="3464052"/>
            <a:ext cx="503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1800" dirty="0"/>
              <a:t>Qualidade Explica</a:t>
            </a:r>
          </a:p>
        </p:txBody>
      </p:sp>
      <p:pic>
        <p:nvPicPr>
          <p:cNvPr id="4" name="Picture -767">
            <a:extLst>
              <a:ext uri="{FF2B5EF4-FFF2-40B4-BE49-F238E27FC236}">
                <a16:creationId xmlns:a16="http://schemas.microsoft.com/office/drawing/2014/main" id="{CAEFD82E-5586-4E42-87BF-CA878E894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4970" y="2623492"/>
            <a:ext cx="2374060" cy="1078460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E4E6BA-6837-472C-81E1-C243E5ACCE31}"/>
              </a:ext>
            </a:extLst>
          </p:cNvPr>
          <p:cNvSpPr txBox="1"/>
          <p:nvPr/>
        </p:nvSpPr>
        <p:spPr>
          <a:xfrm>
            <a:off x="3189111" y="1272893"/>
            <a:ext cx="2765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Dúvidas?</a:t>
            </a:r>
          </a:p>
        </p:txBody>
      </p:sp>
    </p:spTree>
    <p:extLst>
      <p:ext uri="{BB962C8B-B14F-4D97-AF65-F5344CB8AC3E}">
        <p14:creationId xmlns:p14="http://schemas.microsoft.com/office/powerpoint/2010/main" val="9843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34" descr="andro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58044"/>
            <a:ext cx="4695861" cy="4985456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34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CaixaDeTexto 1"/>
          <p:cNvSpPr txBox="1"/>
          <p:nvPr/>
        </p:nvSpPr>
        <p:spPr>
          <a:xfrm>
            <a:off x="3104444" y="1877251"/>
            <a:ext cx="231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7198A9"/>
                </a:solidFill>
                <a:latin typeface="Californian FB" panose="0207040306080B030204" pitchFamily="18" charset="0"/>
                <a:ea typeface="Arvo"/>
                <a:cs typeface="Arvo"/>
                <a:sym typeface="Arvo"/>
              </a:rPr>
              <a:t>IDENTIFICAÇÃO</a:t>
            </a:r>
          </a:p>
        </p:txBody>
      </p:sp>
      <p:pic>
        <p:nvPicPr>
          <p:cNvPr id="7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57493" y="203051"/>
            <a:ext cx="49467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>
                    <a:lumMod val="10000"/>
                  </a:schemeClr>
                </a:solidFill>
              </a:rPr>
              <a:t>Identificação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19" y="1971497"/>
            <a:ext cx="5899907" cy="91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1.2 Confirmou o nome (primeiro e último nome) + o CPF (Os três primeiros números e os dois últimos)?</a:t>
            </a:r>
            <a:endParaRPr sz="1200" b="1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441215" y="915572"/>
            <a:ext cx="5513018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1.1 </a:t>
            </a: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Prontidão ? Se </a:t>
            </a: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apresentou com seu nome e o nome da Cobrafix ou da IES? 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Google Shape;278;p15"/>
          <p:cNvSpPr txBox="1">
            <a:spLocks noGrp="1"/>
          </p:cNvSpPr>
          <p:nvPr>
            <p:ph type="body" idx="2"/>
          </p:nvPr>
        </p:nvSpPr>
        <p:spPr>
          <a:xfrm>
            <a:off x="635974" y="3442651"/>
            <a:ext cx="612440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1.3 Confirmou telefone e e-mail? Solicitou o CEP residencial em caso de acordo?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  10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259351" y="1800889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269625" y="3165106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000054" y="1800889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3010328" y="3165106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37923" y="1047184"/>
            <a:ext cx="6559396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>
                    <a:lumMod val="10000"/>
                  </a:schemeClr>
                </a:solidFill>
              </a:rPr>
              <a:t>Identificação – Recado com Terceiros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2346941" y="3407800"/>
            <a:ext cx="3664674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1.2 Perguntou o nome do terceiro?</a:t>
            </a:r>
            <a:endParaRPr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1053589" y="1961433"/>
            <a:ext cx="5157285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1.1 Se apresentou com seu nome e o nome da Cobrafix ou da IES?</a:t>
            </a: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05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891529" y="2865397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632232" y="2865397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7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69244" y="1868021"/>
            <a:ext cx="6108303" cy="1184515"/>
          </a:xfrm>
        </p:spPr>
        <p:txBody>
          <a:bodyPr/>
          <a:lstStyle/>
          <a:p>
            <a:pPr marL="127000" indent="0" algn="ctr">
              <a:buNone/>
            </a:pPr>
            <a:r>
              <a:rPr lang="pt-BR" sz="4800" b="1" dirty="0">
                <a:solidFill>
                  <a:schemeClr val="accent4">
                    <a:lumMod val="75000"/>
                  </a:schemeClr>
                </a:solidFill>
                <a:latin typeface="Californian FB" panose="0207040306080B030204" pitchFamily="18" charset="0"/>
                <a:ea typeface="Arvo"/>
                <a:cs typeface="Arvo"/>
                <a:sym typeface="Arial"/>
              </a:rPr>
              <a:t>FUNDAMENTAÇÃO</a:t>
            </a:r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37030" y="128762"/>
            <a:ext cx="641264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>Fundamentação</a:t>
            </a:r>
            <a:endParaRPr sz="3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343296" y="1182772"/>
            <a:ext cx="6265037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2.1 Informou ao cliente que não consta registro de pagamento, como por exemplo: “Consta em aberto”, “ Consta em atraso”, “Não consta o pagamento no sistema”, etc.?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7" name="Conector de seta reta 20"/>
          <p:cNvCxnSpPr/>
          <p:nvPr/>
        </p:nvCxnSpPr>
        <p:spPr>
          <a:xfrm flipH="1">
            <a:off x="1001141" y="3503003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23"/>
          <p:cNvCxnSpPr>
            <a:cxnSpLocks/>
          </p:cNvCxnSpPr>
          <p:nvPr/>
        </p:nvCxnSpPr>
        <p:spPr>
          <a:xfrm>
            <a:off x="3741844" y="3503003"/>
            <a:ext cx="395612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20"/>
          <p:cNvCxnSpPr/>
          <p:nvPr/>
        </p:nvCxnSpPr>
        <p:spPr>
          <a:xfrm flipH="1">
            <a:off x="343297" y="2244286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ector de seta reta 23"/>
          <p:cNvCxnSpPr>
            <a:cxnSpLocks/>
          </p:cNvCxnSpPr>
          <p:nvPr/>
        </p:nvCxnSpPr>
        <p:spPr>
          <a:xfrm>
            <a:off x="3084000" y="2244286"/>
            <a:ext cx="3671937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390337" y="3724228"/>
            <a:ext cx="612440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2.3 Realizou a sondagem afim de compreender o motivo do não pagamento do débito?</a:t>
            </a:r>
          </a:p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03 </a:t>
            </a: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Pontos</a:t>
            </a:r>
          </a:p>
        </p:txBody>
      </p:sp>
      <p:sp>
        <p:nvSpPr>
          <p:cNvPr id="15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2450560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2.2 Realizou a descrição do débito de forma completa, informando MÊS, ANO E VALOR ATUALIZADO?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3" name="Google Shape;277;p15"/>
          <p:cNvSpPr txBox="1">
            <a:spLocks/>
          </p:cNvSpPr>
          <p:nvPr/>
        </p:nvSpPr>
        <p:spPr>
          <a:xfrm>
            <a:off x="343297" y="354598"/>
            <a:ext cx="641264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1100" dirty="0">
                <a:solidFill>
                  <a:schemeClr val="accent4">
                    <a:lumMod val="75000"/>
                  </a:schemeClr>
                </a:solidFill>
              </a:rPr>
              <a:t>AGENDAMENTO / PROMESSA / SEM PREVISÃO</a:t>
            </a:r>
            <a:endParaRPr lang="pt-BR" sz="1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57493" y="570519"/>
            <a:ext cx="6062685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4">
                    <a:lumMod val="75000"/>
                  </a:schemeClr>
                </a:solidFill>
              </a:rPr>
              <a:t>Fundamentação – Recado com Terceiros</a:t>
            </a:r>
            <a:endParaRPr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2032260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2.2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Enfatizou a urgência do cliente retornar a ligação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?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08 Pontos</a:t>
            </a:r>
            <a:endParaRPr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1033892"/>
            <a:ext cx="6325874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400" b="1" dirty="0">
                <a:solidFill>
                  <a:srgbClr val="131A1E"/>
                </a:solidFill>
              </a:rPr>
              <a:t>2.1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Questionou ao terceiro se ele conseguiu anotar nosso 0800 </a:t>
            </a:r>
            <a:r>
              <a:rPr lang="pt-BR" sz="1400" b="1" dirty="0">
                <a:solidFill>
                  <a:schemeClr val="accent5">
                    <a:lumMod val="10000"/>
                  </a:schemeClr>
                </a:solidFill>
              </a:rPr>
              <a:t>?</a:t>
            </a:r>
            <a:endParaRPr lang="pt-BR" sz="14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15 Pontos</a:t>
            </a:r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3004355"/>
            <a:ext cx="7080691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2.3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Deixou o 0800 da filial? Informou o horários de atendimento </a:t>
            </a:r>
            <a:r>
              <a:rPr lang="pt-BR" sz="1400" b="1" dirty="0" smtClean="0">
                <a:solidFill>
                  <a:schemeClr val="accent5">
                    <a:lumMod val="10000"/>
                  </a:schemeClr>
                </a:solidFill>
              </a:rPr>
              <a:t>?</a:t>
            </a:r>
            <a:r>
              <a:rPr lang="pt-BR" sz="1200" b="1" i="1" dirty="0" smtClean="0">
                <a:solidFill>
                  <a:schemeClr val="accent5">
                    <a:lumMod val="10000"/>
                  </a:schemeClr>
                </a:solidFill>
              </a:rPr>
              <a:t>        </a:t>
            </a:r>
            <a:endParaRPr lang="pt-BR" sz="1200" b="1" i="1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08 Pontos</a:t>
            </a:r>
            <a:endParaRPr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2" name="Conector de seta reta 20"/>
          <p:cNvCxnSpPr/>
          <p:nvPr/>
        </p:nvCxnSpPr>
        <p:spPr>
          <a:xfrm flipH="1">
            <a:off x="379958" y="2895700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23"/>
          <p:cNvCxnSpPr>
            <a:cxnSpLocks/>
          </p:cNvCxnSpPr>
          <p:nvPr/>
        </p:nvCxnSpPr>
        <p:spPr>
          <a:xfrm>
            <a:off x="3120661" y="2895700"/>
            <a:ext cx="3602946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20"/>
          <p:cNvCxnSpPr/>
          <p:nvPr/>
        </p:nvCxnSpPr>
        <p:spPr>
          <a:xfrm flipH="1">
            <a:off x="150833" y="1860325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23"/>
          <p:cNvCxnSpPr>
            <a:cxnSpLocks/>
          </p:cNvCxnSpPr>
          <p:nvPr/>
        </p:nvCxnSpPr>
        <p:spPr>
          <a:xfrm>
            <a:off x="2891536" y="1860325"/>
            <a:ext cx="3832071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20"/>
          <p:cNvCxnSpPr/>
          <p:nvPr/>
        </p:nvCxnSpPr>
        <p:spPr>
          <a:xfrm flipH="1">
            <a:off x="1318343" y="4184534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23"/>
          <p:cNvCxnSpPr/>
          <p:nvPr/>
        </p:nvCxnSpPr>
        <p:spPr>
          <a:xfrm>
            <a:off x="4059046" y="4184534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013560" y="4253417"/>
            <a:ext cx="7080691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400" b="1" dirty="0">
                <a:solidFill>
                  <a:schemeClr val="accent5">
                    <a:lumMod val="10000"/>
                  </a:schemeClr>
                </a:solidFill>
              </a:rPr>
              <a:t>2.4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Solicitou um novo telefone de contato do aluno?  </a:t>
            </a:r>
            <a:r>
              <a:rPr lang="pt-BR" sz="1400" b="1" i="1" dirty="0">
                <a:solidFill>
                  <a:schemeClr val="accent5">
                    <a:lumMod val="10000"/>
                  </a:schemeClr>
                </a:solidFill>
              </a:rPr>
              <a:t>      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pt-BR" sz="1400" b="1" i="1" dirty="0">
                <a:solidFill>
                  <a:schemeClr val="accent5">
                    <a:lumMod val="10000"/>
                  </a:schemeClr>
                </a:solidFill>
              </a:rPr>
              <a:t>10 Pontos</a:t>
            </a:r>
            <a:endParaRPr sz="14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/>
          <p:nvPr/>
        </p:nvSpPr>
        <p:spPr>
          <a:xfrm>
            <a:off x="2325511" y="535613"/>
            <a:ext cx="3646311" cy="4476654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7"/>
          <p:cNvSpPr/>
          <p:nvPr/>
        </p:nvSpPr>
        <p:spPr>
          <a:xfrm>
            <a:off x="2585155" y="921613"/>
            <a:ext cx="3115734" cy="3639097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83" name="Google Shape;483;p37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6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1294544" cy="588070"/>
          </a:xfrm>
          <a:prstGeom prst="rect">
            <a:avLst/>
          </a:prstGeom>
          <a:noFill/>
        </p:spPr>
      </p:pic>
      <p:sp>
        <p:nvSpPr>
          <p:cNvPr id="7" name="Google Shape;313;p20"/>
          <p:cNvSpPr txBox="1">
            <a:spLocks/>
          </p:cNvSpPr>
          <p:nvPr/>
        </p:nvSpPr>
        <p:spPr>
          <a:xfrm>
            <a:off x="2325511" y="1680887"/>
            <a:ext cx="3566102" cy="145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lnSpc>
                <a:spcPct val="150000"/>
              </a:lnSpc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2800" b="1" dirty="0">
                <a:latin typeface="Californian FB" panose="0207040306080B030204" pitchFamily="18" charset="0"/>
                <a:sym typeface="Muli"/>
              </a:rPr>
              <a:t>ARGUMENTAÇÃO</a:t>
            </a:r>
            <a:endParaRPr lang="pt-BR" sz="3200" b="1" dirty="0">
              <a:latin typeface="Californian FB" panose="0207040306080B030204" pitchFamily="18" charset="0"/>
              <a:sym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6056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ania template">
  <a:themeElements>
    <a:clrScheme name="Custom 347">
      <a:dk1>
        <a:srgbClr val="4D778A"/>
      </a:dk1>
      <a:lt1>
        <a:srgbClr val="FFFFFF"/>
      </a:lt1>
      <a:dk2>
        <a:srgbClr val="7198A9"/>
      </a:dk2>
      <a:lt2>
        <a:srgbClr val="EFF3F5"/>
      </a:lt2>
      <a:accent1>
        <a:srgbClr val="37A9DD"/>
      </a:accent1>
      <a:accent2>
        <a:srgbClr val="B0D85B"/>
      </a:accent2>
      <a:accent3>
        <a:srgbClr val="EDC67B"/>
      </a:accent3>
      <a:accent4>
        <a:srgbClr val="FAA99C"/>
      </a:accent4>
      <a:accent5>
        <a:srgbClr val="EFF3F5"/>
      </a:accent5>
      <a:accent6>
        <a:srgbClr val="7198A9"/>
      </a:accent6>
      <a:hlink>
        <a:srgbClr val="4D77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837</Words>
  <Application>Microsoft Office PowerPoint</Application>
  <PresentationFormat>Apresentação na tela (16:9)</PresentationFormat>
  <Paragraphs>132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Muli</vt:lpstr>
      <vt:lpstr>Arvo</vt:lpstr>
      <vt:lpstr>Californian FB</vt:lpstr>
      <vt:lpstr>Arial</vt:lpstr>
      <vt:lpstr>Titania template</vt:lpstr>
      <vt:lpstr>Cheklist Cobrafix</vt:lpstr>
      <vt:lpstr>Apresentação do PowerPoint</vt:lpstr>
      <vt:lpstr>Apresentação do PowerPoint</vt:lpstr>
      <vt:lpstr>Identificação</vt:lpstr>
      <vt:lpstr>Identificação – Recado com Terceiros</vt:lpstr>
      <vt:lpstr>Apresentação do PowerPoint</vt:lpstr>
      <vt:lpstr>Fundamentação</vt:lpstr>
      <vt:lpstr>Fundamentação – Recado com Terceiros</vt:lpstr>
      <vt:lpstr>Apresentação do PowerPoint</vt:lpstr>
      <vt:lpstr>Argumentação – Alega Pagamento</vt:lpstr>
      <vt:lpstr>Argumentação – Sem Previsão</vt:lpstr>
      <vt:lpstr>Argumentação – Agendamento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Falhas Graves</vt:lpstr>
      <vt:lpstr>Falhas Graves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 de Qualidade Call Center</dc:title>
  <dc:creator>Debora Vanderler</dc:creator>
  <cp:lastModifiedBy>Jaqueline Luzia Peixoto Gonçalves</cp:lastModifiedBy>
  <cp:revision>49</cp:revision>
  <dcterms:modified xsi:type="dcterms:W3CDTF">2023-02-09T12:44:42Z</dcterms:modified>
</cp:coreProperties>
</file>