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8"/>
  </p:notesMasterIdLst>
  <p:sldIdLst>
    <p:sldId id="258" r:id="rId5"/>
    <p:sldId id="284" r:id="rId6"/>
    <p:sldId id="277" r:id="rId7"/>
    <p:sldId id="285" r:id="rId8"/>
    <p:sldId id="315" r:id="rId9"/>
    <p:sldId id="279" r:id="rId10"/>
    <p:sldId id="282" r:id="rId11"/>
    <p:sldId id="260" r:id="rId12"/>
    <p:sldId id="283" r:id="rId13"/>
    <p:sldId id="291" r:id="rId14"/>
    <p:sldId id="321" r:id="rId15"/>
    <p:sldId id="311" r:id="rId16"/>
    <p:sldId id="305" r:id="rId17"/>
    <p:sldId id="306" r:id="rId18"/>
    <p:sldId id="309" r:id="rId19"/>
    <p:sldId id="310" r:id="rId20"/>
    <p:sldId id="322" r:id="rId21"/>
    <p:sldId id="323" r:id="rId22"/>
    <p:sldId id="324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25" r:id="rId35"/>
    <p:sldId id="337" r:id="rId36"/>
    <p:sldId id="338" r:id="rId37"/>
    <p:sldId id="340" r:id="rId38"/>
    <p:sldId id="341" r:id="rId39"/>
    <p:sldId id="342" r:id="rId40"/>
    <p:sldId id="339" r:id="rId41"/>
    <p:sldId id="343" r:id="rId42"/>
    <p:sldId id="344" r:id="rId43"/>
    <p:sldId id="347" r:id="rId44"/>
    <p:sldId id="346" r:id="rId45"/>
    <p:sldId id="345" r:id="rId46"/>
    <p:sldId id="348" r:id="rId47"/>
    <p:sldId id="316" r:id="rId48"/>
    <p:sldId id="317" r:id="rId49"/>
    <p:sldId id="318" r:id="rId50"/>
    <p:sldId id="319" r:id="rId51"/>
    <p:sldId id="320" r:id="rId52"/>
    <p:sldId id="312" r:id="rId53"/>
    <p:sldId id="286" r:id="rId54"/>
    <p:sldId id="352" r:id="rId55"/>
    <p:sldId id="267" r:id="rId56"/>
    <p:sldId id="293" r:id="rId57"/>
    <p:sldId id="353" r:id="rId58"/>
    <p:sldId id="294" r:id="rId59"/>
    <p:sldId id="295" r:id="rId60"/>
    <p:sldId id="296" r:id="rId61"/>
    <p:sldId id="297" r:id="rId62"/>
    <p:sldId id="265" r:id="rId63"/>
    <p:sldId id="289" r:id="rId64"/>
    <p:sldId id="313" r:id="rId65"/>
    <p:sldId id="349" r:id="rId66"/>
    <p:sldId id="350" r:id="rId67"/>
    <p:sldId id="314" r:id="rId68"/>
    <p:sldId id="351" r:id="rId69"/>
    <p:sldId id="298" r:id="rId70"/>
    <p:sldId id="299" r:id="rId71"/>
    <p:sldId id="300" r:id="rId72"/>
    <p:sldId id="301" r:id="rId73"/>
    <p:sldId id="302" r:id="rId74"/>
    <p:sldId id="303" r:id="rId75"/>
    <p:sldId id="271" r:id="rId76"/>
    <p:sldId id="274" r:id="rId7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2075"/>
    <a:srgbClr val="22A29C"/>
    <a:srgbClr val="D03E36"/>
    <a:srgbClr val="39B6E0"/>
    <a:srgbClr val="AE1E85"/>
    <a:srgbClr val="C33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30B9-1027-0E4B-BEA3-401602967326}" type="datetimeFigureOut">
              <a:rPr lang="pt-BR" smtClean="0"/>
              <a:t>27/09/2022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EA15D-D5B3-B14E-A5C5-84DFBADD3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677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sv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2848621-4C8A-394A-B561-2DD24F4F80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4" y="1220"/>
            <a:ext cx="12189831" cy="685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12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AC37639-2786-4642-84E9-244550484C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6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795C88B-77F6-2940-BF14-7C8F5CDA92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9" y="1221"/>
            <a:ext cx="12189831" cy="685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61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5B31BF8-EB26-5F4D-800B-DD2C1922F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5BA6278-E0F6-614E-A8CA-4229293D1E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939374" y="208361"/>
            <a:ext cx="125246" cy="2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9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monitor, computador&#10;&#10;Descrição gerada automaticamente">
            <a:extLst>
              <a:ext uri="{FF2B5EF4-FFF2-40B4-BE49-F238E27FC236}">
                <a16:creationId xmlns:a16="http://schemas.microsoft.com/office/drawing/2014/main" id="{7603E222-44F9-DE4A-AD4F-DBCA8AF2D9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7DC2EF4D-CD98-D843-9B90-D7CAB3CFD9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939374" y="208361"/>
            <a:ext cx="125246" cy="2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19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F68C745-E60F-7D43-875A-BDC4F0F2B0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1C0240E8-B009-2244-8A2F-406B670623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41863" y="456345"/>
            <a:ext cx="125246" cy="2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51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013CA2A-8F36-8246-BC41-ED6E4B4E90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68741E66-9A4D-4145-8982-DA6E330763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630210" y="3830652"/>
            <a:ext cx="125246" cy="2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54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F68C745-E60F-7D43-875A-BDC4F0F2B0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37F711ED-ED2B-5A40-81EA-891BD29ACF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863" y="455423"/>
            <a:ext cx="125246" cy="23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5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9663731-3339-BC4B-98B0-CFC75297F6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FE1A1923-6C9F-7E46-A812-B6453A9571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863" y="455423"/>
            <a:ext cx="125246" cy="23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3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6497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9/27/2022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195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42CC25F-DACB-A140-A3CB-EFCC2911B3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9"/>
            <a:ext cx="12192000" cy="685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5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42CC25F-DACB-A140-A3CB-EFCC2911B3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4" y="609"/>
            <a:ext cx="12189831" cy="685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60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5B2C49D-4DE2-8C4A-A21D-B9CA2BB1D0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21"/>
            <a:ext cx="12189831" cy="685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6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13A8310-DF9E-BC49-9183-AD0310213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20"/>
            <a:ext cx="12189831" cy="685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8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CC3D9A1-AC98-A946-A001-4EF6815B70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19"/>
            <a:ext cx="12189832" cy="685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0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segurando computador portátil&#10;&#10;Descrição gerada automaticamente">
            <a:extLst>
              <a:ext uri="{FF2B5EF4-FFF2-40B4-BE49-F238E27FC236}">
                <a16:creationId xmlns:a16="http://schemas.microsoft.com/office/drawing/2014/main" id="{1FC89D8F-428F-A14E-B994-BEC7D8FC5A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93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98D894F-308F-8843-9DE3-7E6C44FCD5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61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5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A3370-CEBF-894A-B17A-C029E9EA7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555E12-B4FA-6D40-894D-E2FA012E6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8010EB-BD20-8541-B81B-53418A950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E68EB-E9F6-FB45-8681-3F3ED4CE732E}" type="datetimeFigureOut">
              <a:rPr lang="pt-BR" smtClean="0"/>
              <a:t>27/09/2022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793F31-79C5-6C46-8A1F-BBA184395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82C188-55CA-FB40-9961-204E38FBF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39CA3-63FC-3946-91B4-1C5FE5DCE369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E1847A4-FB70-8347-B9D0-B50ABCBA45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" y="1220"/>
            <a:ext cx="12189831" cy="685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6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E022B02-4762-AF4F-95EF-09BF03FF5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29B338-9858-DF49-BA4D-1F30A902B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6628CF-1DB8-4D4B-9648-FBE7BF510E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E68EB-E9F6-FB45-8681-3F3ED4CE732E}" type="datetimeFigureOut">
              <a:rPr lang="pt-BR" smtClean="0"/>
              <a:t>27/09/2022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913712-7DAD-854F-A6CE-1047082ED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96A488-6D63-DE4F-ACF0-997E221C1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39CA3-63FC-3946-91B4-1C5FE5DCE3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1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65" r:id="rId3"/>
    <p:sldLayoutId id="2147483660" r:id="rId4"/>
    <p:sldLayoutId id="2147483661" r:id="rId5"/>
    <p:sldLayoutId id="2147483662" r:id="rId6"/>
    <p:sldLayoutId id="2147483663" r:id="rId7"/>
    <p:sldLayoutId id="2147483654" r:id="rId8"/>
    <p:sldLayoutId id="2147483649" r:id="rId9"/>
    <p:sldLayoutId id="2147483653" r:id="rId10"/>
    <p:sldLayoutId id="2147483651" r:id="rId11"/>
    <p:sldLayoutId id="2147483656" r:id="rId12"/>
    <p:sldLayoutId id="2147483655" r:id="rId13"/>
    <p:sldLayoutId id="2147483658" r:id="rId14"/>
    <p:sldLayoutId id="2147483657" r:id="rId15"/>
    <p:sldLayoutId id="2147483664" r:id="rId16"/>
    <p:sldLayoutId id="2147483659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0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8.png"/><Relationship Id="rId7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3E2209F-0C6D-5C46-9A9A-0D77490F6C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605" y="1285913"/>
            <a:ext cx="3549839" cy="290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5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4665B30-6A35-2845-AC23-79239A2DD1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1456" y="277590"/>
            <a:ext cx="2330544" cy="1906809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43454986-8053-0B43-834F-ACE9CF16240F}"/>
              </a:ext>
            </a:extLst>
          </p:cNvPr>
          <p:cNvSpPr txBox="1"/>
          <p:nvPr/>
        </p:nvSpPr>
        <p:spPr>
          <a:xfrm>
            <a:off x="990599" y="4118686"/>
            <a:ext cx="4608819" cy="892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3600" b="1" dirty="0">
                <a:solidFill>
                  <a:schemeClr val="bg1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TREINAMENTO ÂNIMA </a:t>
            </a:r>
            <a:endParaRPr lang="pt-BR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50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65C26BE-1A4B-42C5-8AEE-4078D5687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4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CFFAD204-0660-7B4B-8211-A90483B98D76}"/>
              </a:ext>
            </a:extLst>
          </p:cNvPr>
          <p:cNvSpPr txBox="1"/>
          <p:nvPr/>
        </p:nvSpPr>
        <p:spPr>
          <a:xfrm>
            <a:off x="341966" y="3065695"/>
            <a:ext cx="2790254" cy="459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3200" b="1" dirty="0">
                <a:solidFill>
                  <a:schemeClr val="bg1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Sobre a  IES</a:t>
            </a:r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82BC12-986F-4E7F-B7B6-A4B4C404BAEE}"/>
              </a:ext>
            </a:extLst>
          </p:cNvPr>
          <p:cNvSpPr txBox="1">
            <a:spLocks/>
          </p:cNvSpPr>
          <p:nvPr/>
        </p:nvSpPr>
        <p:spPr>
          <a:xfrm>
            <a:off x="3651916" y="1186448"/>
            <a:ext cx="7970591" cy="5496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dirty="0"/>
              <a:t>Não apagar link com dados das Universidades</a:t>
            </a:r>
            <a:endParaRPr lang="pt-BR" sz="4200" dirty="0"/>
          </a:p>
          <a:p>
            <a:endParaRPr lang="pt-BR" sz="20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7A65A04-7C0E-4AFE-81FA-50518DD0006E}"/>
              </a:ext>
            </a:extLst>
          </p:cNvPr>
          <p:cNvSpPr/>
          <p:nvPr/>
        </p:nvSpPr>
        <p:spPr>
          <a:xfrm>
            <a:off x="4589211" y="26903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https://laureate.applique.com.br/api/themes/60aba158e6555d189df188a0/preview-proxy/?aula=https://laureate.applique.com.br/api/scos/60ae55cab4308d55c9adc5f2%3Fshow%3Dcomplete&amp;themeId=60aba158e6555d189df188a0&amp;scorm=false&amp;forceDestop=&amp;s_n=</a:t>
            </a:r>
          </a:p>
        </p:txBody>
      </p:sp>
    </p:spTree>
    <p:extLst>
      <p:ext uri="{BB962C8B-B14F-4D97-AF65-F5344CB8AC3E}">
        <p14:creationId xmlns:p14="http://schemas.microsoft.com/office/powerpoint/2010/main" val="103210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CFFAD204-0660-7B4B-8211-A90483B98D76}"/>
              </a:ext>
            </a:extLst>
          </p:cNvPr>
          <p:cNvSpPr txBox="1"/>
          <p:nvPr/>
        </p:nvSpPr>
        <p:spPr>
          <a:xfrm>
            <a:off x="341966" y="3065695"/>
            <a:ext cx="2790254" cy="41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82BC12-986F-4E7F-B7B6-A4B4C404BAEE}"/>
              </a:ext>
            </a:extLst>
          </p:cNvPr>
          <p:cNvSpPr txBox="1">
            <a:spLocks/>
          </p:cNvSpPr>
          <p:nvPr/>
        </p:nvSpPr>
        <p:spPr>
          <a:xfrm>
            <a:off x="3651916" y="1186448"/>
            <a:ext cx="7970591" cy="5496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dirty="0"/>
              <a:t>UNA</a:t>
            </a:r>
            <a:endParaRPr lang="pt-BR" sz="4200" dirty="0"/>
          </a:p>
          <a:p>
            <a:endParaRPr lang="pt-BR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3E7B45-3F08-49CA-AFB5-554DF1335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525" y="1186448"/>
            <a:ext cx="87534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5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CFFAD204-0660-7B4B-8211-A90483B98D76}"/>
              </a:ext>
            </a:extLst>
          </p:cNvPr>
          <p:cNvSpPr txBox="1"/>
          <p:nvPr/>
        </p:nvSpPr>
        <p:spPr>
          <a:xfrm>
            <a:off x="341966" y="3065695"/>
            <a:ext cx="2790254" cy="459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82BC12-986F-4E7F-B7B6-A4B4C404BAEE}"/>
              </a:ext>
            </a:extLst>
          </p:cNvPr>
          <p:cNvSpPr txBox="1">
            <a:spLocks/>
          </p:cNvSpPr>
          <p:nvPr/>
        </p:nvSpPr>
        <p:spPr>
          <a:xfrm>
            <a:off x="3651916" y="1186448"/>
            <a:ext cx="7970591" cy="5496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dirty="0"/>
              <a:t>UNA</a:t>
            </a:r>
            <a:endParaRPr lang="pt-BR" sz="4200" dirty="0"/>
          </a:p>
          <a:p>
            <a:endParaRPr lang="pt-BR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4D8AAE5-4869-4AD4-9792-7CC437FF5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046" y="1166687"/>
            <a:ext cx="8506330" cy="471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2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CFFAD204-0660-7B4B-8211-A90483B98D76}"/>
              </a:ext>
            </a:extLst>
          </p:cNvPr>
          <p:cNvSpPr txBox="1"/>
          <p:nvPr/>
        </p:nvSpPr>
        <p:spPr>
          <a:xfrm>
            <a:off x="341966" y="3065695"/>
            <a:ext cx="2790254" cy="459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82BC12-986F-4E7F-B7B6-A4B4C404BAEE}"/>
              </a:ext>
            </a:extLst>
          </p:cNvPr>
          <p:cNvSpPr txBox="1">
            <a:spLocks/>
          </p:cNvSpPr>
          <p:nvPr/>
        </p:nvSpPr>
        <p:spPr>
          <a:xfrm>
            <a:off x="3651916" y="1186448"/>
            <a:ext cx="7970591" cy="5496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dirty="0"/>
              <a:t>UNA</a:t>
            </a:r>
            <a:endParaRPr lang="pt-BR" sz="4200" dirty="0"/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7E4DB3C-577C-4114-A9DF-670562418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425" y="995362"/>
            <a:ext cx="87915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CFFAD204-0660-7B4B-8211-A90483B98D76}"/>
              </a:ext>
            </a:extLst>
          </p:cNvPr>
          <p:cNvSpPr txBox="1"/>
          <p:nvPr/>
        </p:nvSpPr>
        <p:spPr>
          <a:xfrm>
            <a:off x="341966" y="3065695"/>
            <a:ext cx="2790254" cy="459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82BC12-986F-4E7F-B7B6-A4B4C404BAEE}"/>
              </a:ext>
            </a:extLst>
          </p:cNvPr>
          <p:cNvSpPr txBox="1">
            <a:spLocks/>
          </p:cNvSpPr>
          <p:nvPr/>
        </p:nvSpPr>
        <p:spPr>
          <a:xfrm>
            <a:off x="3651916" y="1186448"/>
            <a:ext cx="7970591" cy="5496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dirty="0"/>
              <a:t>UNA</a:t>
            </a:r>
            <a:endParaRPr lang="pt-BR" sz="4200" dirty="0"/>
          </a:p>
          <a:p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73B9F7C-09A3-48BA-B23F-5537511FE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425" y="990600"/>
            <a:ext cx="87915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0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940B5F-1215-4EB3-A445-6E40EAC43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726" y="1154530"/>
            <a:ext cx="8726118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39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C0EF7B4-7352-4FCE-90D1-77A2CA46D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340" y="1004549"/>
            <a:ext cx="8726118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7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561BBAE-8489-4A94-BA90-AFE818741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408" y="1182887"/>
            <a:ext cx="8726118" cy="4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9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4D8B628A-2A83-0449-B6F7-0FEBD57E7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0327" y="1216991"/>
            <a:ext cx="4144224" cy="398584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3BC0169-5116-A74A-AF70-CD43525945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2792" y="490311"/>
            <a:ext cx="2775024" cy="22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4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34FDD3B-7BC0-4700-94B6-C3DFB2D28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658" y="1122076"/>
            <a:ext cx="8726118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08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59CA7F7-82A3-4EB8-AE73-AAE295085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779" y="1234618"/>
            <a:ext cx="8688012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4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098F5A1-A215-4C6E-867F-60BA2E9C8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711" y="1028365"/>
            <a:ext cx="8688012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28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D4D2B1E-215F-4CF1-B676-C69ED0DCE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846" y="1023602"/>
            <a:ext cx="8688012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17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C145036-E849-45AC-B5CE-E88C0F7A6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319" y="1023602"/>
            <a:ext cx="8707065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45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0AC82FE-CCC5-45FD-A3B7-BF68403D6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474" y="1047417"/>
            <a:ext cx="8678486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34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FFFBBE6-B83B-4670-A295-39B831D6D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082" y="1042654"/>
            <a:ext cx="8697539" cy="47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11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3574B58-249E-461D-A04E-B635465E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677" y="1028365"/>
            <a:ext cx="8678486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44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6A5B94E-0C44-4B9C-ACEF-39B6EB9A5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150" y="1033128"/>
            <a:ext cx="8697539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58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D5AEFB3-40DC-4558-B3F7-7D6BC88A3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319" y="1042654"/>
            <a:ext cx="8707065" cy="47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9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791EABC9-8C2E-1149-A792-7DE1BEA86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79257" y="2751566"/>
            <a:ext cx="4171034" cy="573791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8BF508D5-440F-984D-86E5-09EED1775F4F}"/>
              </a:ext>
            </a:extLst>
          </p:cNvPr>
          <p:cNvSpPr/>
          <p:nvPr/>
        </p:nvSpPr>
        <p:spPr>
          <a:xfrm>
            <a:off x="8639312" y="572123"/>
            <a:ext cx="3208352" cy="4358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chemeClr val="bg1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A </a:t>
            </a:r>
            <a:r>
              <a:rPr lang="pt-BR" sz="2000" dirty="0" err="1">
                <a:solidFill>
                  <a:schemeClr val="bg1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Ânima</a:t>
            </a:r>
            <a:r>
              <a:rPr lang="pt-BR" sz="2000" dirty="0">
                <a:solidFill>
                  <a:schemeClr val="bg1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 Educação é uma das</a:t>
            </a:r>
            <a:br>
              <a:rPr lang="pt-BR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mais relevantes organizações educacionais do Brasil, formada por um grupo de sonhadores que acredita em um país cada vez melhor. Para nós, mais do que reconhecer a educação como o melhor caminho para mudar a realidade </a:t>
            </a:r>
            <a:br>
              <a:rPr lang="pt-BR" sz="2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Calibri Light"/>
                <a:ea typeface="Calibri" panose="020F0502020204030204" pitchFamily="34" charset="0"/>
                <a:cs typeface="Calibri Light"/>
              </a:rPr>
              <a:t>das pessoas, é preciso fazer parte dessa transformação todos os dias. </a:t>
            </a:r>
            <a:endParaRPr lang="pt-BR" sz="2000">
              <a:solidFill>
                <a:schemeClr val="bg1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54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C01A2FF-EB94-4062-A216-CF603B669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252" y="1023602"/>
            <a:ext cx="8707065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42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D080475-0AE0-4395-9267-4E376B391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082" y="1033128"/>
            <a:ext cx="8697539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83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92AF132-7ED5-4517-80C7-7A0494547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356" y="1051025"/>
            <a:ext cx="8741170" cy="475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886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337FB87-F95D-4D27-9855-6380788E6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320" y="1033128"/>
            <a:ext cx="8707065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44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A92E453-C471-43BE-9728-032397A6E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319" y="1018838"/>
            <a:ext cx="8707065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69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F98E9D3-EAF1-4BCD-AF64-550773E69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252" y="1028365"/>
            <a:ext cx="8707065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964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DD66BA7-845A-4293-BF1F-095E97316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150" y="1033128"/>
            <a:ext cx="8697539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51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E1117C3-6B6F-4295-9D70-CB7280013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319" y="1023602"/>
            <a:ext cx="8707065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013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EA0DD80-875E-4BB3-BB58-F3F497CB5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082" y="1023602"/>
            <a:ext cx="8697539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7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682B4B3-D805-4876-928D-5141F9681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150" y="1028365"/>
            <a:ext cx="8697539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7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791EABC9-8C2E-1149-A792-7DE1BEA86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79257" y="2751566"/>
            <a:ext cx="4171034" cy="57379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86A8B8F6-03FD-194B-91F8-5C7B9D64B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233151">
            <a:off x="7306464" y="373895"/>
            <a:ext cx="8093652" cy="7136338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46FB0812-3D0F-3A4A-B661-7CE74D211A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74574"/>
          <a:stretch/>
        </p:blipFill>
        <p:spPr>
          <a:xfrm>
            <a:off x="9531986" y="1700391"/>
            <a:ext cx="1141928" cy="544399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BB8EBD78-D4F7-C148-8FB5-E85B70B8B3CE}"/>
              </a:ext>
            </a:extLst>
          </p:cNvPr>
          <p:cNvSpPr txBox="1"/>
          <p:nvPr/>
        </p:nvSpPr>
        <p:spPr>
          <a:xfrm>
            <a:off x="8642287" y="2334484"/>
            <a:ext cx="3070456" cy="2850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 algn="ctr">
              <a:buClr>
                <a:srgbClr val="22A29C"/>
              </a:buClr>
              <a:buSzPct val="65000"/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Somos fascinados pela </a:t>
            </a:r>
            <a:b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magia da educação: </a:t>
            </a:r>
            <a:b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t-BR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acreditamos que só ela pode transformar vidas. </a:t>
            </a:r>
            <a: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Essa é a essência que nos </a:t>
            </a:r>
            <a:b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faz ser diferentes. </a:t>
            </a:r>
            <a:b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Esse é o jeito </a:t>
            </a:r>
            <a:b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t-BR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 ser da Ânima. </a:t>
            </a:r>
          </a:p>
          <a:p>
            <a:pPr lvl="0" algn="ctr"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4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7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A2CFFF7-F402-46D0-A3C6-60DC47769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015" y="1037891"/>
            <a:ext cx="8697539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78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DC700DB-9B5A-43E2-BBAA-CB0BBFBB4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319" y="1028365"/>
            <a:ext cx="8707065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826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9A201DD-A527-41B1-8AFD-0FF598BA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150" y="1023602"/>
            <a:ext cx="8697539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041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2FC1B97-9288-4361-A070-469F7319F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252" y="1018838"/>
            <a:ext cx="8707065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27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2657" y="-87086"/>
            <a:ext cx="12355286" cy="7097486"/>
            <a:chOff x="0" y="1523"/>
            <a:chExt cx="12190730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3"/>
              <a:ext cx="12190475" cy="685647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5809" y="2352294"/>
              <a:ext cx="1141730" cy="0"/>
            </a:xfrm>
            <a:custGeom>
              <a:avLst/>
              <a:gdLst/>
              <a:ahLst/>
              <a:cxnLst/>
              <a:rect l="l" t="t" r="r" b="b"/>
              <a:pathLst>
                <a:path w="1141730">
                  <a:moveTo>
                    <a:pt x="0" y="0"/>
                  </a:moveTo>
                  <a:lnTo>
                    <a:pt x="1141476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1000" y="2895600"/>
            <a:ext cx="5867400" cy="705962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lang="pt-BR" sz="4400" dirty="0">
                <a:solidFill>
                  <a:srgbClr val="CCCCFF"/>
                </a:solidFill>
              </a:rPr>
              <a:t>Modelo de atendimento </a:t>
            </a:r>
            <a:endParaRPr sz="4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1"/>
          <p:cNvSpPr txBox="1">
            <a:spLocks/>
          </p:cNvSpPr>
          <p:nvPr/>
        </p:nvSpPr>
        <p:spPr>
          <a:xfrm>
            <a:off x="2318004" y="2010174"/>
            <a:ext cx="3043555" cy="431528"/>
          </a:xfrm>
          <a:prstGeom prst="rect">
            <a:avLst/>
          </a:prstGeom>
          <a:solidFill>
            <a:srgbClr val="B82965"/>
          </a:solidFill>
        </p:spPr>
        <p:txBody>
          <a:bodyPr vert="horz" wrap="square" lIns="0" tIns="635" rIns="0" bIns="0" rtlCol="0" anchor="b">
            <a:spAutoFit/>
          </a:bodyPr>
          <a:lstStyle>
            <a:lvl1pPr algn="ctr">
              <a:defRPr sz="60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91440">
              <a:spcBef>
                <a:spcPts val="5"/>
              </a:spcBef>
            </a:pPr>
            <a:r>
              <a:rPr lang="pt-BR" sz="2800" b="0" kern="0" spc="-10" dirty="0">
                <a:solidFill>
                  <a:srgbClr val="FFFFFF"/>
                </a:solidFill>
                <a:latin typeface="Arial Black"/>
                <a:cs typeface="Arial Black"/>
              </a:rPr>
              <a:t>DEFINIÇÃO</a:t>
            </a:r>
          </a:p>
        </p:txBody>
      </p:sp>
      <p:sp>
        <p:nvSpPr>
          <p:cNvPr id="4" name="object 53"/>
          <p:cNvSpPr/>
          <p:nvPr/>
        </p:nvSpPr>
        <p:spPr>
          <a:xfrm>
            <a:off x="1344167" y="3113532"/>
            <a:ext cx="536448" cy="9936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6"/>
          <p:cNvSpPr txBox="1"/>
          <p:nvPr/>
        </p:nvSpPr>
        <p:spPr>
          <a:xfrm>
            <a:off x="2396998" y="2696032"/>
            <a:ext cx="6095365" cy="1866264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80"/>
              </a:spcBef>
            </a:pP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Modelo </a:t>
            </a:r>
            <a:r>
              <a:rPr sz="2400" dirty="0">
                <a:solidFill>
                  <a:schemeClr val="bg1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Atendimento </a:t>
            </a:r>
            <a:r>
              <a:rPr sz="2400" dirty="0">
                <a:solidFill>
                  <a:schemeClr val="bg1"/>
                </a:solidFill>
                <a:latin typeface="Arial"/>
                <a:cs typeface="Arial"/>
              </a:rPr>
              <a:t>é um conjunto de  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regras e direcionadores que determinam os  </a:t>
            </a:r>
            <a:r>
              <a:rPr sz="2400" spc="-5" dirty="0">
                <a:solidFill>
                  <a:schemeClr val="bg1"/>
                </a:solidFill>
                <a:latin typeface="Arial Black"/>
                <a:cs typeface="Arial Black"/>
              </a:rPr>
              <a:t>padrões </a:t>
            </a:r>
            <a:r>
              <a:rPr sz="2400" dirty="0">
                <a:solidFill>
                  <a:schemeClr val="bg1"/>
                </a:solidFill>
                <a:latin typeface="Arial Black"/>
                <a:cs typeface="Arial Black"/>
              </a:rPr>
              <a:t>de </a:t>
            </a:r>
            <a:r>
              <a:rPr sz="2400" spc="5" dirty="0">
                <a:solidFill>
                  <a:schemeClr val="bg1"/>
                </a:solidFill>
                <a:latin typeface="Arial Black"/>
                <a:cs typeface="Arial Black"/>
              </a:rPr>
              <a:t>comportamentos  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aspirados por uma organização para gerar  uma </a:t>
            </a:r>
            <a:r>
              <a:rPr sz="2400" spc="-10" dirty="0">
                <a:solidFill>
                  <a:schemeClr val="bg1"/>
                </a:solidFill>
                <a:latin typeface="Arial Black"/>
                <a:cs typeface="Arial Black"/>
              </a:rPr>
              <a:t>experiência </a:t>
            </a:r>
            <a:r>
              <a:rPr sz="2400" spc="-5" dirty="0">
                <a:solidFill>
                  <a:schemeClr val="bg1"/>
                </a:solidFill>
                <a:latin typeface="Arial Black"/>
                <a:cs typeface="Arial Black"/>
              </a:rPr>
              <a:t>positiva 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para o</a:t>
            </a:r>
            <a:r>
              <a:rPr sz="2400" spc="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cliente</a:t>
            </a:r>
            <a:r>
              <a:rPr sz="2400" spc="-5" dirty="0">
                <a:solidFill>
                  <a:srgbClr val="585858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57"/>
          <p:cNvSpPr/>
          <p:nvPr/>
        </p:nvSpPr>
        <p:spPr>
          <a:xfrm>
            <a:off x="8668511" y="4306823"/>
            <a:ext cx="182880" cy="189230"/>
          </a:xfrm>
          <a:custGeom>
            <a:avLst/>
            <a:gdLst/>
            <a:ahLst/>
            <a:cxnLst/>
            <a:rect l="l" t="t" r="r" b="b"/>
            <a:pathLst>
              <a:path w="182879" h="189229">
                <a:moveTo>
                  <a:pt x="0" y="188975"/>
                </a:moveTo>
                <a:lnTo>
                  <a:pt x="182879" y="188975"/>
                </a:lnTo>
                <a:lnTo>
                  <a:pt x="182879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B8296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40225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3"/>
          <p:cNvSpPr/>
          <p:nvPr/>
        </p:nvSpPr>
        <p:spPr>
          <a:xfrm>
            <a:off x="1359829" y="2430688"/>
            <a:ext cx="536448" cy="9936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1"/>
          <p:cNvSpPr txBox="1">
            <a:spLocks/>
          </p:cNvSpPr>
          <p:nvPr/>
        </p:nvSpPr>
        <p:spPr>
          <a:xfrm>
            <a:off x="2435606" y="1572299"/>
            <a:ext cx="4267200" cy="444994"/>
          </a:xfrm>
          <a:prstGeom prst="rect">
            <a:avLst/>
          </a:prstGeom>
          <a:solidFill>
            <a:srgbClr val="B82965"/>
          </a:solidFill>
        </p:spPr>
        <p:txBody>
          <a:bodyPr vert="horz" wrap="square" lIns="0" tIns="13970" rIns="0" bIns="0" rtlCol="0" anchor="b">
            <a:spAutoFit/>
          </a:bodyPr>
          <a:lstStyle>
            <a:lvl1pPr algn="ctr">
              <a:defRPr sz="60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41605">
              <a:spcBef>
                <a:spcPts val="110"/>
              </a:spcBef>
            </a:pPr>
            <a:r>
              <a:rPr lang="pt-BR" sz="2800" b="0" kern="0" spc="-5" dirty="0">
                <a:solidFill>
                  <a:srgbClr val="FFFFFF"/>
                </a:solidFill>
                <a:latin typeface="Arial Black"/>
                <a:cs typeface="Arial Black"/>
              </a:rPr>
              <a:t>O QUE</a:t>
            </a:r>
            <a:r>
              <a:rPr lang="pt-BR" sz="2800" b="0" kern="0" spc="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pt-BR" sz="2800" b="0" kern="0" spc="-10" dirty="0">
                <a:solidFill>
                  <a:srgbClr val="FFFFFF"/>
                </a:solidFill>
                <a:latin typeface="Arial Black"/>
                <a:cs typeface="Arial Black"/>
              </a:rPr>
              <a:t>QUEREMOS</a:t>
            </a:r>
          </a:p>
        </p:txBody>
      </p:sp>
      <p:sp>
        <p:nvSpPr>
          <p:cNvPr id="13" name="object 53"/>
          <p:cNvSpPr txBox="1"/>
          <p:nvPr/>
        </p:nvSpPr>
        <p:spPr>
          <a:xfrm>
            <a:off x="2514600" y="2057400"/>
            <a:ext cx="6647180" cy="2905924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700" spc="-5" dirty="0">
                <a:solidFill>
                  <a:schemeClr val="bg1"/>
                </a:solidFill>
                <a:latin typeface="Arial"/>
                <a:cs typeface="Arial"/>
              </a:rPr>
              <a:t>Que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o aluno</a:t>
            </a:r>
            <a:r>
              <a:rPr sz="1700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seja:</a:t>
            </a:r>
          </a:p>
          <a:p>
            <a:pPr marL="299085" indent="-287020">
              <a:lnSpc>
                <a:spcPct val="100000"/>
              </a:lnSpc>
              <a:spcBef>
                <a:spcPts val="745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dirty="0">
                <a:solidFill>
                  <a:schemeClr val="bg1"/>
                </a:solidFill>
                <a:latin typeface="Arial Black"/>
                <a:cs typeface="Arial Black"/>
              </a:rPr>
              <a:t>Acolhido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com um sorriso entusiasmado e um ambiente</a:t>
            </a:r>
            <a:r>
              <a:rPr sz="1700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positivo.</a:t>
            </a:r>
          </a:p>
          <a:p>
            <a:pPr marL="299085" indent="-287020">
              <a:lnSpc>
                <a:spcPts val="1964"/>
              </a:lnSpc>
              <a:spcBef>
                <a:spcPts val="795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dirty="0">
                <a:solidFill>
                  <a:schemeClr val="bg1"/>
                </a:solidFill>
                <a:latin typeface="Arial Black"/>
                <a:cs typeface="Arial Black"/>
              </a:rPr>
              <a:t>Atendido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com a alegria e a leveza de quem tem prazer</a:t>
            </a:r>
            <a:r>
              <a:rPr sz="1700" spc="-1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em</a:t>
            </a:r>
          </a:p>
          <a:p>
            <a:pPr marL="299085">
              <a:lnSpc>
                <a:spcPts val="1964"/>
              </a:lnSpc>
            </a:pPr>
            <a:r>
              <a:rPr sz="1700" spc="-15" dirty="0">
                <a:solidFill>
                  <a:schemeClr val="bg1"/>
                </a:solidFill>
                <a:latin typeface="Arial"/>
                <a:cs typeface="Arial"/>
              </a:rPr>
              <a:t>servir.</a:t>
            </a:r>
            <a:endParaRPr sz="17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9085" marR="433070" indent="-287020">
              <a:lnSpc>
                <a:spcPts val="1880"/>
              </a:lnSpc>
              <a:spcBef>
                <a:spcPts val="95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5" dirty="0">
                <a:solidFill>
                  <a:schemeClr val="bg1"/>
                </a:solidFill>
                <a:latin typeface="Arial Black"/>
                <a:cs typeface="Arial Black"/>
              </a:rPr>
              <a:t>Compreendido</a:t>
            </a:r>
            <a:r>
              <a:rPr sz="1700" spc="5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sz="1700" spc="-5" dirty="0">
                <a:solidFill>
                  <a:schemeClr val="bg1"/>
                </a:solidFill>
                <a:latin typeface="Arial"/>
                <a:cs typeface="Arial"/>
              </a:rPr>
              <a:t>tendo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suas necessidades e desejos  identificados por um amigo com interesse genuíno em</a:t>
            </a:r>
            <a:r>
              <a:rPr sz="1700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spc="-15" dirty="0">
                <a:solidFill>
                  <a:schemeClr val="bg1"/>
                </a:solidFill>
                <a:latin typeface="Arial"/>
                <a:cs typeface="Arial"/>
              </a:rPr>
              <a:t>ajudar.</a:t>
            </a:r>
            <a:endParaRPr sz="17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9085" marR="254635" indent="-287020">
              <a:lnSpc>
                <a:spcPts val="1889"/>
              </a:lnSpc>
              <a:spcBef>
                <a:spcPts val="90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dirty="0">
                <a:solidFill>
                  <a:schemeClr val="bg1"/>
                </a:solidFill>
                <a:latin typeface="Arial Black"/>
                <a:cs typeface="Arial Black"/>
              </a:rPr>
              <a:t>Encantado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com um atendimento humano, consultivo e eficaz  de ponta a</a:t>
            </a:r>
            <a:r>
              <a:rPr sz="1700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ponta.</a:t>
            </a:r>
          </a:p>
          <a:p>
            <a:pPr marL="299085" indent="-287020">
              <a:lnSpc>
                <a:spcPct val="100000"/>
              </a:lnSpc>
              <a:spcBef>
                <a:spcPts val="70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10" dirty="0">
                <a:solidFill>
                  <a:schemeClr val="bg1"/>
                </a:solidFill>
                <a:latin typeface="Arial Black"/>
                <a:cs typeface="Arial Black"/>
              </a:rPr>
              <a:t>Surpreendido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com a antecipação de suas</a:t>
            </a:r>
            <a:r>
              <a:rPr sz="1700" spc="-1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chemeClr val="bg1"/>
                </a:solidFill>
                <a:latin typeface="Arial"/>
                <a:cs typeface="Arial"/>
              </a:rPr>
              <a:t>necessidades</a:t>
            </a:r>
          </a:p>
        </p:txBody>
      </p:sp>
      <p:sp>
        <p:nvSpPr>
          <p:cNvPr id="14" name="object 54"/>
          <p:cNvSpPr/>
          <p:nvPr/>
        </p:nvSpPr>
        <p:spPr>
          <a:xfrm>
            <a:off x="8589517" y="4709694"/>
            <a:ext cx="184785" cy="187960"/>
          </a:xfrm>
          <a:custGeom>
            <a:avLst/>
            <a:gdLst/>
            <a:ahLst/>
            <a:cxnLst/>
            <a:rect l="l" t="t" r="r" b="b"/>
            <a:pathLst>
              <a:path w="184784" h="187960">
                <a:moveTo>
                  <a:pt x="0" y="187451"/>
                </a:moveTo>
                <a:lnTo>
                  <a:pt x="184403" y="187451"/>
                </a:lnTo>
                <a:lnTo>
                  <a:pt x="184403" y="0"/>
                </a:lnTo>
                <a:lnTo>
                  <a:pt x="0" y="0"/>
                </a:lnTo>
                <a:lnTo>
                  <a:pt x="0" y="187451"/>
                </a:lnTo>
                <a:close/>
              </a:path>
            </a:pathLst>
          </a:custGeom>
          <a:solidFill>
            <a:srgbClr val="B8296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27394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6"/>
          <p:cNvSpPr txBox="1">
            <a:spLocks/>
          </p:cNvSpPr>
          <p:nvPr/>
        </p:nvSpPr>
        <p:spPr>
          <a:xfrm>
            <a:off x="2286000" y="1676400"/>
            <a:ext cx="5017134" cy="338297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>
            <a:lvl1pPr marL="0" indent="0" algn="ctr">
              <a:buNone/>
              <a:defRPr sz="2400" b="0" i="0">
                <a:solidFill>
                  <a:srgbClr val="00AEEE"/>
                </a:solidFill>
                <a:latin typeface="Calibri Light"/>
                <a:ea typeface="+mn-ea"/>
                <a:cs typeface="Calibri Light"/>
              </a:defRPr>
            </a:lvl1pPr>
            <a:lvl2pPr marL="457200" indent="0" algn="ctr">
              <a:buNone/>
              <a:defRPr sz="2000">
                <a:latin typeface="+mn-lt"/>
                <a:ea typeface="+mn-ea"/>
                <a:cs typeface="+mn-cs"/>
              </a:defRPr>
            </a:lvl2pPr>
            <a:lvl3pPr marL="914400" indent="0" algn="ctr">
              <a:buNone/>
              <a:defRPr sz="1800">
                <a:latin typeface="+mn-lt"/>
                <a:ea typeface="+mn-ea"/>
                <a:cs typeface="+mn-cs"/>
              </a:defRPr>
            </a:lvl3pPr>
            <a:lvl4pPr marL="1371600" indent="0" algn="ctr">
              <a:buNone/>
              <a:defRPr sz="1600">
                <a:latin typeface="+mn-lt"/>
                <a:ea typeface="+mn-ea"/>
                <a:cs typeface="+mn-cs"/>
              </a:defRPr>
            </a:lvl4pPr>
            <a:lvl5pPr marL="1828800" indent="0" algn="ctr">
              <a:buNone/>
              <a:defRPr sz="1600">
                <a:latin typeface="+mn-lt"/>
                <a:ea typeface="+mn-ea"/>
                <a:cs typeface="+mn-cs"/>
              </a:defRPr>
            </a:lvl5pPr>
            <a:lvl6pPr marL="2286000" indent="0" algn="ctr">
              <a:buNone/>
              <a:defRPr sz="1600">
                <a:latin typeface="+mn-lt"/>
                <a:ea typeface="+mn-ea"/>
                <a:cs typeface="+mn-cs"/>
              </a:defRPr>
            </a:lvl6pPr>
            <a:lvl7pPr marL="2743200" indent="0" algn="ctr">
              <a:buNone/>
              <a:defRPr sz="1600">
                <a:latin typeface="+mn-lt"/>
                <a:ea typeface="+mn-ea"/>
                <a:cs typeface="+mn-cs"/>
              </a:defRPr>
            </a:lvl7pPr>
            <a:lvl8pPr marL="3200400" indent="0" algn="ctr">
              <a:buNone/>
              <a:defRPr sz="1600">
                <a:latin typeface="+mn-lt"/>
                <a:ea typeface="+mn-ea"/>
                <a:cs typeface="+mn-cs"/>
              </a:defRPr>
            </a:lvl8pPr>
            <a:lvl9pPr marL="3657600" indent="0" algn="ctr">
              <a:buNone/>
              <a:defRPr sz="1600">
                <a:latin typeface="+mn-lt"/>
                <a:ea typeface="+mn-ea"/>
                <a:cs typeface="+mn-cs"/>
              </a:defRPr>
            </a:lvl9pPr>
          </a:lstStyle>
          <a:p>
            <a:pPr marL="12700" algn="l">
              <a:spcBef>
                <a:spcPts val="840"/>
              </a:spcBef>
            </a:pPr>
            <a:r>
              <a:rPr lang="pt-BR" sz="1700" kern="0" spc="-5" dirty="0">
                <a:solidFill>
                  <a:schemeClr val="bg1"/>
                </a:solidFill>
              </a:rPr>
              <a:t>Que </a:t>
            </a:r>
            <a:r>
              <a:rPr lang="pt-BR" sz="1700" kern="0" dirty="0">
                <a:solidFill>
                  <a:schemeClr val="bg1"/>
                </a:solidFill>
              </a:rPr>
              <a:t>o aluno/candidato</a:t>
            </a:r>
            <a:r>
              <a:rPr lang="pt-BR" sz="1700" kern="0" spc="35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seja:</a:t>
            </a:r>
          </a:p>
          <a:p>
            <a:pPr marL="299085" marR="177165" indent="-287020" algn="l">
              <a:lnSpc>
                <a:spcPts val="1880"/>
              </a:lnSpc>
              <a:spcBef>
                <a:spcPts val="94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lang="pt-BR" sz="1700" kern="0" spc="-5" dirty="0">
                <a:solidFill>
                  <a:schemeClr val="bg1"/>
                </a:solidFill>
                <a:latin typeface="Arial Black"/>
                <a:cs typeface="Arial Black"/>
              </a:rPr>
              <a:t>Jogado </a:t>
            </a: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de uma </a:t>
            </a:r>
            <a:r>
              <a:rPr lang="pt-BR" sz="1700" kern="0" spc="5" dirty="0">
                <a:solidFill>
                  <a:schemeClr val="bg1"/>
                </a:solidFill>
                <a:latin typeface="Arial Black"/>
                <a:cs typeface="Arial Black"/>
              </a:rPr>
              <a:t>área para </a:t>
            </a: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a </a:t>
            </a:r>
            <a:r>
              <a:rPr lang="pt-BR" sz="1700" kern="0" spc="5" dirty="0">
                <a:solidFill>
                  <a:schemeClr val="bg1"/>
                </a:solidFill>
                <a:latin typeface="Arial Black"/>
                <a:cs typeface="Arial Black"/>
              </a:rPr>
              <a:t>outra</a:t>
            </a:r>
            <a:r>
              <a:rPr lang="pt-BR" sz="1700" kern="0" spc="-70" dirty="0">
                <a:solidFill>
                  <a:schemeClr val="bg1"/>
                </a:solidFill>
                <a:latin typeface="Arial Black"/>
                <a:cs typeface="Arial Black"/>
              </a:rPr>
              <a:t> </a:t>
            </a:r>
            <a:r>
              <a:rPr lang="pt-BR" sz="1700" kern="0" spc="-5" dirty="0">
                <a:solidFill>
                  <a:schemeClr val="bg1"/>
                </a:solidFill>
              </a:rPr>
              <a:t>tendo  </a:t>
            </a:r>
            <a:r>
              <a:rPr lang="pt-BR" sz="1700" kern="0" dirty="0">
                <a:solidFill>
                  <a:schemeClr val="bg1"/>
                </a:solidFill>
              </a:rPr>
              <a:t>seu problema ignorado.</a:t>
            </a:r>
          </a:p>
          <a:p>
            <a:pPr marL="299085" marR="5080" indent="-287020" algn="l">
              <a:lnSpc>
                <a:spcPts val="1880"/>
              </a:lnSpc>
              <a:spcBef>
                <a:spcPts val="915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Só mais um </a:t>
            </a:r>
            <a:r>
              <a:rPr lang="pt-BR" sz="1700" kern="0" dirty="0">
                <a:solidFill>
                  <a:schemeClr val="bg1"/>
                </a:solidFill>
              </a:rPr>
              <a:t>diante de </a:t>
            </a:r>
            <a:r>
              <a:rPr lang="pt-BR" sz="1700" kern="0" spc="-5" dirty="0">
                <a:solidFill>
                  <a:schemeClr val="bg1"/>
                </a:solidFill>
              </a:rPr>
              <a:t>todos </a:t>
            </a:r>
            <a:r>
              <a:rPr lang="pt-BR" sz="1700" kern="0" dirty="0">
                <a:solidFill>
                  <a:schemeClr val="bg1"/>
                </a:solidFill>
              </a:rPr>
              <a:t>os problemas,  recebendo respostas automáticas e sem</a:t>
            </a:r>
            <a:r>
              <a:rPr lang="pt-BR" sz="1700" kern="0" spc="-30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análise.</a:t>
            </a:r>
          </a:p>
          <a:p>
            <a:pPr marL="299085" marR="267970" indent="-287020" algn="l">
              <a:lnSpc>
                <a:spcPts val="1880"/>
              </a:lnSpc>
              <a:spcBef>
                <a:spcPts val="92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Colocado em </a:t>
            </a:r>
            <a:r>
              <a:rPr lang="pt-BR" sz="1700" kern="0" spc="10" dirty="0">
                <a:solidFill>
                  <a:schemeClr val="bg1"/>
                </a:solidFill>
                <a:latin typeface="Arial Black"/>
                <a:cs typeface="Arial Black"/>
              </a:rPr>
              <a:t>segundo </a:t>
            </a: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plano </a:t>
            </a:r>
            <a:r>
              <a:rPr lang="pt-BR" sz="1700" kern="0" dirty="0">
                <a:solidFill>
                  <a:schemeClr val="bg1"/>
                </a:solidFill>
              </a:rPr>
              <a:t>para que</a:t>
            </a:r>
            <a:r>
              <a:rPr lang="pt-BR" sz="1700" kern="0" spc="-95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o  processo seja</a:t>
            </a:r>
            <a:r>
              <a:rPr lang="pt-BR" sz="1700" kern="0" spc="-10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cumprido.</a:t>
            </a:r>
          </a:p>
          <a:p>
            <a:pPr marL="299085" indent="-287020" algn="l">
              <a:lnSpc>
                <a:spcPts val="1964"/>
              </a:lnSpc>
              <a:spcBef>
                <a:spcPts val="71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Estressado </a:t>
            </a:r>
            <a:r>
              <a:rPr lang="pt-BR" sz="1700" kern="0" dirty="0">
                <a:solidFill>
                  <a:schemeClr val="bg1"/>
                </a:solidFill>
              </a:rPr>
              <a:t>com burocracias, prazos</a:t>
            </a:r>
            <a:r>
              <a:rPr lang="pt-BR" sz="1700" kern="0" spc="-65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não</a:t>
            </a:r>
          </a:p>
          <a:p>
            <a:pPr marL="299085" algn="l">
              <a:lnSpc>
                <a:spcPts val="1964"/>
              </a:lnSpc>
            </a:pPr>
            <a:r>
              <a:rPr lang="pt-BR" sz="1700" kern="0" dirty="0">
                <a:solidFill>
                  <a:schemeClr val="bg1"/>
                </a:solidFill>
              </a:rPr>
              <a:t>cumpridos e desculpas</a:t>
            </a:r>
            <a:r>
              <a:rPr lang="pt-BR" sz="1700" kern="0" spc="-15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intermináveis.</a:t>
            </a:r>
          </a:p>
          <a:p>
            <a:pPr marL="299085" marR="354330" indent="-287020" algn="l">
              <a:lnSpc>
                <a:spcPts val="1880"/>
              </a:lnSpc>
              <a:spcBef>
                <a:spcPts val="940"/>
              </a:spcBef>
              <a:buClr>
                <a:srgbClr val="6EBE49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lang="pt-BR" sz="1700" kern="0" dirty="0">
                <a:solidFill>
                  <a:schemeClr val="bg1"/>
                </a:solidFill>
                <a:latin typeface="Arial Black"/>
                <a:cs typeface="Arial Black"/>
              </a:rPr>
              <a:t>Privilegiado </a:t>
            </a:r>
            <a:r>
              <a:rPr lang="pt-BR" sz="1700" kern="0" dirty="0">
                <a:solidFill>
                  <a:schemeClr val="bg1"/>
                </a:solidFill>
              </a:rPr>
              <a:t>com exceções apenas</a:t>
            </a:r>
            <a:r>
              <a:rPr lang="pt-BR" sz="1700" kern="0" spc="-35" dirty="0">
                <a:solidFill>
                  <a:schemeClr val="bg1"/>
                </a:solidFill>
              </a:rPr>
              <a:t> </a:t>
            </a:r>
            <a:r>
              <a:rPr lang="pt-BR" sz="1700" kern="0" dirty="0">
                <a:solidFill>
                  <a:schemeClr val="bg1"/>
                </a:solidFill>
              </a:rPr>
              <a:t>porque  gritou ou acessou as redes sociais.</a:t>
            </a:r>
          </a:p>
        </p:txBody>
      </p:sp>
      <p:sp>
        <p:nvSpPr>
          <p:cNvPr id="15" name="object 53"/>
          <p:cNvSpPr/>
          <p:nvPr/>
        </p:nvSpPr>
        <p:spPr>
          <a:xfrm>
            <a:off x="1112519" y="2993135"/>
            <a:ext cx="534924" cy="9951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1"/>
          <p:cNvSpPr txBox="1">
            <a:spLocks/>
          </p:cNvSpPr>
          <p:nvPr/>
        </p:nvSpPr>
        <p:spPr>
          <a:xfrm>
            <a:off x="2220467" y="1648286"/>
            <a:ext cx="5073650" cy="464230"/>
          </a:xfrm>
          <a:prstGeom prst="rect">
            <a:avLst/>
          </a:prstGeom>
          <a:solidFill>
            <a:srgbClr val="B82965"/>
          </a:solidFill>
        </p:spPr>
        <p:txBody>
          <a:bodyPr vert="horz" wrap="square" lIns="0" tIns="33020" rIns="0" bIns="0" rtlCol="0" anchor="b">
            <a:spAutoFit/>
          </a:bodyPr>
          <a:lstStyle>
            <a:lvl1pPr algn="ctr">
              <a:defRPr sz="60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41605">
              <a:spcBef>
                <a:spcPts val="260"/>
              </a:spcBef>
            </a:pPr>
            <a:r>
              <a:rPr lang="pt-BR" sz="2800" b="0" kern="0" spc="-5" dirty="0">
                <a:solidFill>
                  <a:srgbClr val="FFFFFF"/>
                </a:solidFill>
                <a:latin typeface="Arial Black"/>
                <a:cs typeface="Arial Black"/>
              </a:rPr>
              <a:t>O QUE NÃO</a:t>
            </a:r>
            <a:r>
              <a:rPr lang="pt-BR" sz="2800" b="0" kern="0" spc="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pt-BR" sz="2800" b="0" kern="0" spc="-10" dirty="0">
                <a:solidFill>
                  <a:srgbClr val="FFFFFF"/>
                </a:solidFill>
                <a:latin typeface="Arial Black"/>
                <a:cs typeface="Arial Black"/>
              </a:rPr>
              <a:t>QUEREMOS</a:t>
            </a:r>
          </a:p>
        </p:txBody>
      </p:sp>
    </p:spTree>
    <p:extLst>
      <p:ext uri="{BB962C8B-B14F-4D97-AF65-F5344CB8AC3E}">
        <p14:creationId xmlns:p14="http://schemas.microsoft.com/office/powerpoint/2010/main" val="30599087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/>
          <p:cNvSpPr txBox="1"/>
          <p:nvPr/>
        </p:nvSpPr>
        <p:spPr>
          <a:xfrm>
            <a:off x="1105348" y="685800"/>
            <a:ext cx="353060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Antes de iniciar ou entrar em uma  conversa, vamos entender quem está  do outro lado, qual a mensagem que  queremos passar e a expectativa da  pessoa. Só assim temos conteúdo  relevante com um </a:t>
            </a:r>
            <a:r>
              <a:rPr sz="1400" dirty="0" err="1">
                <a:solidFill>
                  <a:schemeClr val="bg1"/>
                </a:solidFill>
                <a:cs typeface="Gill Sans MT"/>
              </a:rPr>
              <a:t>atendimento</a:t>
            </a:r>
            <a:r>
              <a:rPr sz="1400" dirty="0">
                <a:solidFill>
                  <a:schemeClr val="bg1"/>
                </a:solidFill>
                <a:cs typeface="Gill Sans MT"/>
              </a:rPr>
              <a:t>  </a:t>
            </a:r>
            <a:r>
              <a:rPr sz="1400" dirty="0" err="1">
                <a:solidFill>
                  <a:schemeClr val="bg1"/>
                </a:solidFill>
                <a:cs typeface="Gill Sans MT"/>
              </a:rPr>
              <a:t>certeiro</a:t>
            </a:r>
            <a:r>
              <a:rPr lang="pt-BR" sz="1400" dirty="0">
                <a:solidFill>
                  <a:schemeClr val="bg1"/>
                </a:solidFill>
                <a:cs typeface="Gill Sans MT"/>
              </a:rPr>
              <a:t>,</a:t>
            </a:r>
            <a:r>
              <a:rPr sz="1400" dirty="0">
                <a:solidFill>
                  <a:schemeClr val="bg1"/>
                </a:solidFill>
                <a:cs typeface="Gill Sans MT"/>
              </a:rPr>
              <a:t> de </a:t>
            </a:r>
            <a:r>
              <a:rPr sz="1400" dirty="0" err="1">
                <a:solidFill>
                  <a:schemeClr val="bg1"/>
                </a:solidFill>
                <a:cs typeface="Gill Sans MT"/>
              </a:rPr>
              <a:t>qualidade</a:t>
            </a:r>
            <a:r>
              <a:rPr lang="pt-BR" sz="1400" dirty="0">
                <a:solidFill>
                  <a:schemeClr val="bg1"/>
                </a:solidFill>
                <a:cs typeface="Gill Sans MT"/>
              </a:rPr>
              <a:t> e eficaz</a:t>
            </a:r>
            <a:r>
              <a:rPr sz="1400" dirty="0">
                <a:solidFill>
                  <a:schemeClr val="bg1"/>
                </a:solidFill>
                <a:cs typeface="Gill Sans MT"/>
              </a:rPr>
              <a:t>.</a:t>
            </a:r>
          </a:p>
        </p:txBody>
      </p:sp>
      <p:sp>
        <p:nvSpPr>
          <p:cNvPr id="18" name="object 3"/>
          <p:cNvSpPr txBox="1"/>
          <p:nvPr/>
        </p:nvSpPr>
        <p:spPr>
          <a:xfrm>
            <a:off x="292099" y="685800"/>
            <a:ext cx="1079500" cy="102976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spc="-780" dirty="0">
                <a:solidFill>
                  <a:srgbClr val="9D4E75"/>
                </a:solidFill>
                <a:latin typeface="Lucida Sans"/>
                <a:cs typeface="Lucida Sans"/>
              </a:rPr>
              <a:t>1.</a:t>
            </a:r>
            <a:endParaRPr sz="6600" dirty="0">
              <a:latin typeface="Lucida Sans"/>
              <a:cs typeface="Lucida Sans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162734" y="744469"/>
            <a:ext cx="4648200" cy="912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b="1" dirty="0">
                <a:solidFill>
                  <a:schemeClr val="bg1"/>
                </a:solidFill>
                <a:cs typeface="Gill Sans MT"/>
              </a:rPr>
              <a:t>Gentileza e educação sempre fazem  parte da conversa.</a:t>
            </a:r>
          </a:p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Olá, Fulano, como vai?</a:t>
            </a:r>
          </a:p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Bom dia, boa tarde, boa noite.  Como vai? Tudo bem?</a:t>
            </a:r>
          </a:p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Como posso ajudar?</a:t>
            </a:r>
          </a:p>
        </p:txBody>
      </p:sp>
      <p:sp>
        <p:nvSpPr>
          <p:cNvPr id="20" name="object 5"/>
          <p:cNvSpPr txBox="1"/>
          <p:nvPr/>
        </p:nvSpPr>
        <p:spPr>
          <a:xfrm>
            <a:off x="7067500" y="1799677"/>
            <a:ext cx="487680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8585">
              <a:lnSpc>
                <a:spcPct val="100499"/>
              </a:lnSpc>
              <a:spcBef>
                <a:spcPts val="5"/>
              </a:spcBef>
            </a:pPr>
            <a:r>
              <a:rPr sz="1400" b="1" dirty="0" err="1">
                <a:solidFill>
                  <a:schemeClr val="bg1"/>
                </a:solidFill>
                <a:cs typeface="Gill Sans MT"/>
              </a:rPr>
              <a:t>Palavras</a:t>
            </a:r>
            <a:r>
              <a:rPr sz="1400" b="1" dirty="0">
                <a:solidFill>
                  <a:schemeClr val="bg1"/>
                </a:solidFill>
                <a:cs typeface="Gill Sans MT"/>
              </a:rPr>
              <a:t> gentis e disponibilidade, se  for online ou por telefone.</a:t>
            </a:r>
          </a:p>
        </p:txBody>
      </p:sp>
      <p:sp>
        <p:nvSpPr>
          <p:cNvPr id="21" name="object 6"/>
          <p:cNvSpPr txBox="1"/>
          <p:nvPr/>
        </p:nvSpPr>
        <p:spPr>
          <a:xfrm>
            <a:off x="6210267" y="685800"/>
            <a:ext cx="1714466" cy="102976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spc="-780" dirty="0">
                <a:solidFill>
                  <a:srgbClr val="9D4E75"/>
                </a:solidFill>
                <a:latin typeface="Lucida Sans"/>
                <a:cs typeface="Lucida Sans"/>
              </a:rPr>
              <a:t>2.</a:t>
            </a:r>
            <a:endParaRPr sz="6600" dirty="0">
              <a:latin typeface="Lucida Sans"/>
              <a:cs typeface="Lucida Sans"/>
            </a:endParaRPr>
          </a:p>
        </p:txBody>
      </p:sp>
      <p:sp>
        <p:nvSpPr>
          <p:cNvPr id="22" name="object 7"/>
          <p:cNvSpPr txBox="1"/>
          <p:nvPr/>
        </p:nvSpPr>
        <p:spPr>
          <a:xfrm>
            <a:off x="1112606" y="3849551"/>
            <a:ext cx="3761323" cy="4558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lang="pt-BR" sz="1400" b="1" dirty="0">
                <a:solidFill>
                  <a:schemeClr val="bg1"/>
                </a:solidFill>
                <a:cs typeface="Gill Sans MT"/>
              </a:rPr>
              <a:t>Ouça</a:t>
            </a:r>
            <a:r>
              <a:rPr sz="1400" b="1" dirty="0">
                <a:solidFill>
                  <a:schemeClr val="bg1"/>
                </a:solidFill>
                <a:cs typeface="Gill Sans MT"/>
              </a:rPr>
              <a:t> e entenda antes de se posicionar. </a:t>
            </a:r>
            <a:endParaRPr lang="pt-BR" sz="1400" b="1" dirty="0">
              <a:solidFill>
                <a:schemeClr val="bg1"/>
              </a:solidFill>
              <a:cs typeface="Gill Sans MT"/>
            </a:endParaRPr>
          </a:p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Como posso te ajudar? Qual a sua dúvida?</a:t>
            </a:r>
          </a:p>
        </p:txBody>
      </p:sp>
      <p:sp>
        <p:nvSpPr>
          <p:cNvPr id="23" name="object 8"/>
          <p:cNvSpPr txBox="1"/>
          <p:nvPr/>
        </p:nvSpPr>
        <p:spPr>
          <a:xfrm>
            <a:off x="1105348" y="4491073"/>
            <a:ext cx="4797667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400" b="1" dirty="0">
                <a:solidFill>
                  <a:schemeClr val="bg1"/>
                </a:solidFill>
                <a:cs typeface="Gill Sans MT"/>
              </a:rPr>
              <a:t>A razão da comunicação está clara? É hora de  falar, responder e tentar resolver o problema.  Com educação, respeito, paciência e eficiência</a:t>
            </a:r>
            <a:r>
              <a:rPr sz="1400" spc="-75" dirty="0">
                <a:solidFill>
                  <a:schemeClr val="bg1"/>
                </a:solidFill>
                <a:latin typeface="Gill Sans MT"/>
                <a:cs typeface="Gill Sans MT"/>
              </a:rPr>
              <a:t>.</a:t>
            </a:r>
            <a:endParaRPr sz="1400" dirty="0">
              <a:solidFill>
                <a:schemeClr val="bg1"/>
              </a:solidFill>
              <a:latin typeface="Gill Sans MT"/>
              <a:cs typeface="Gill Sans MT"/>
            </a:endParaRPr>
          </a:p>
        </p:txBody>
      </p:sp>
      <p:sp>
        <p:nvSpPr>
          <p:cNvPr id="24" name="object 9"/>
          <p:cNvSpPr txBox="1"/>
          <p:nvPr/>
        </p:nvSpPr>
        <p:spPr>
          <a:xfrm>
            <a:off x="295728" y="3790561"/>
            <a:ext cx="975778" cy="102976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spc="-780" dirty="0">
                <a:solidFill>
                  <a:srgbClr val="9D4E75"/>
                </a:solidFill>
                <a:latin typeface="Lucida Sans"/>
                <a:cs typeface="Lucida Sans"/>
              </a:rPr>
              <a:t>3.</a:t>
            </a:r>
            <a:endParaRPr sz="6600" dirty="0">
              <a:latin typeface="Lucida Sans"/>
              <a:cs typeface="Lucida Sans"/>
            </a:endParaRPr>
          </a:p>
        </p:txBody>
      </p:sp>
      <p:sp>
        <p:nvSpPr>
          <p:cNvPr id="25" name="object 10"/>
          <p:cNvSpPr txBox="1"/>
          <p:nvPr/>
        </p:nvSpPr>
        <p:spPr>
          <a:xfrm>
            <a:off x="6210267" y="3534721"/>
            <a:ext cx="5825704" cy="15414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190"/>
              </a:lnSpc>
            </a:pPr>
            <a:r>
              <a:rPr sz="12225" spc="-1170" baseline="-33742" dirty="0">
                <a:solidFill>
                  <a:srgbClr val="9D4E75"/>
                </a:solidFill>
                <a:latin typeface="Lucida Sans"/>
                <a:cs typeface="Lucida Sans"/>
              </a:rPr>
              <a:t>4.</a:t>
            </a:r>
            <a:r>
              <a:rPr sz="12225" spc="-1777" baseline="-33742" dirty="0">
                <a:solidFill>
                  <a:srgbClr val="9D4E75"/>
                </a:solidFill>
                <a:latin typeface="Lucida Sans"/>
                <a:cs typeface="Lucida Sans"/>
              </a:rPr>
              <a:t> </a:t>
            </a:r>
            <a:r>
              <a:rPr sz="1400" b="1" dirty="0">
                <a:solidFill>
                  <a:schemeClr val="bg1"/>
                </a:solidFill>
                <a:cs typeface="Gill Sans MT"/>
              </a:rPr>
              <a:t>Antes de encerrar, tenha certeza de que</a:t>
            </a:r>
          </a:p>
          <a:p>
            <a:pPr marL="1007110">
              <a:lnSpc>
                <a:spcPts val="1855"/>
              </a:lnSpc>
            </a:pPr>
            <a:r>
              <a:rPr sz="1400" b="1" dirty="0">
                <a:solidFill>
                  <a:schemeClr val="bg1"/>
                </a:solidFill>
                <a:cs typeface="Gill Sans MT"/>
              </a:rPr>
              <a:t>todos os assuntos, dúvidas e mensagens</a:t>
            </a:r>
          </a:p>
          <a:p>
            <a:pPr marL="1007110" marR="48260">
              <a:lnSpc>
                <a:spcPct val="100499"/>
              </a:lnSpc>
            </a:pPr>
            <a:r>
              <a:rPr sz="1400" b="1" dirty="0">
                <a:solidFill>
                  <a:schemeClr val="bg1"/>
                </a:solidFill>
                <a:cs typeface="Gill Sans MT"/>
              </a:rPr>
              <a:t>foram resolvidas/transmitidas. </a:t>
            </a:r>
            <a:endParaRPr lang="pt-BR" sz="1400" b="1" dirty="0">
              <a:solidFill>
                <a:schemeClr val="bg1"/>
              </a:solidFill>
              <a:cs typeface="Gill Sans MT"/>
            </a:endParaRPr>
          </a:p>
          <a:p>
            <a:pPr marL="1007110" marR="48260">
              <a:lnSpc>
                <a:spcPct val="100499"/>
              </a:lnSpc>
            </a:pPr>
            <a:r>
              <a:rPr sz="1400" b="1" dirty="0" err="1">
                <a:solidFill>
                  <a:schemeClr val="bg1"/>
                </a:solidFill>
                <a:cs typeface="Gill Sans MT"/>
              </a:rPr>
              <a:t>Agradeça</a:t>
            </a:r>
            <a:r>
              <a:rPr sz="1400" b="1" dirty="0">
                <a:solidFill>
                  <a:schemeClr val="bg1"/>
                </a:solidFill>
                <a:cs typeface="Gill Sans MT"/>
              </a:rPr>
              <a:t> e se coloque à disposição para  novos contatos.</a:t>
            </a:r>
          </a:p>
          <a:p>
            <a:pPr marL="985838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obrigado(a)</a:t>
            </a:r>
          </a:p>
          <a:p>
            <a:pPr marL="985838" marR="5080">
              <a:lnSpc>
                <a:spcPct val="100499"/>
              </a:lnSpc>
              <a:spcBef>
                <a:spcPts val="95"/>
              </a:spcBef>
            </a:pPr>
            <a:r>
              <a:rPr sz="1400" dirty="0">
                <a:solidFill>
                  <a:schemeClr val="bg1"/>
                </a:solidFill>
                <a:cs typeface="Gill Sans MT"/>
              </a:rPr>
              <a:t>espero seu retorno / espero ter ajudado  estou à disposição</a:t>
            </a:r>
          </a:p>
        </p:txBody>
      </p:sp>
    </p:spTree>
    <p:extLst>
      <p:ext uri="{BB962C8B-B14F-4D97-AF65-F5344CB8AC3E}">
        <p14:creationId xmlns:p14="http://schemas.microsoft.com/office/powerpoint/2010/main" val="2918230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9">
            <a:extLst>
              <a:ext uri="{FF2B5EF4-FFF2-40B4-BE49-F238E27FC236}">
                <a16:creationId xmlns:a16="http://schemas.microsoft.com/office/drawing/2014/main" id="{74F4C6B6-6204-3A4B-9761-901617C1822D}"/>
              </a:ext>
            </a:extLst>
          </p:cNvPr>
          <p:cNvSpPr txBox="1"/>
          <p:nvPr/>
        </p:nvSpPr>
        <p:spPr>
          <a:xfrm>
            <a:off x="5983706" y="4473802"/>
            <a:ext cx="5028014" cy="505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3600" b="1" dirty="0">
                <a:solidFill>
                  <a:schemeClr val="bg1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SCRIPT INATIVO</a:t>
            </a:r>
            <a:endParaRPr lang="pt-BR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D5ED22DF-2C23-1E4B-83FE-A3B4012EBF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7917" y="2840908"/>
            <a:ext cx="549547" cy="1034443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6EF14B8-9B4A-B248-9CAA-F895B9115C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7916" y="2840908"/>
            <a:ext cx="549547" cy="10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9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344400" cy="68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8808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5A75B0F2-F2CA-D144-8A8B-AA62FEA378A7}"/>
              </a:ext>
            </a:extLst>
          </p:cNvPr>
          <p:cNvSpPr txBox="1"/>
          <p:nvPr/>
        </p:nvSpPr>
        <p:spPr>
          <a:xfrm>
            <a:off x="693330" y="420099"/>
            <a:ext cx="6327540" cy="41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sz="2400" b="1" i="1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AmsiPro-Ultra"/>
                <a:cs typeface="Calibri Light" panose="020F0302020204030204" pitchFamily="34" charset="0"/>
                <a:sym typeface="AmsiPro-Bold" panose="020B0A06020201010104" pitchFamily="34" charset="77"/>
              </a:rPr>
              <a:t>PRODUTOS DE COBRANÇA – ÂNIMA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E4FF6D-2EB7-4AB3-A126-D3267ED22F4F}"/>
              </a:ext>
            </a:extLst>
          </p:cNvPr>
          <p:cNvSpPr txBox="1">
            <a:spLocks/>
          </p:cNvSpPr>
          <p:nvPr/>
        </p:nvSpPr>
        <p:spPr>
          <a:xfrm>
            <a:off x="693331" y="4670474"/>
            <a:ext cx="1022928" cy="151742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0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F14AB26-0C2E-494F-BD88-E8FD25F075E7}"/>
              </a:ext>
            </a:extLst>
          </p:cNvPr>
          <p:cNvSpPr/>
          <p:nvPr/>
        </p:nvSpPr>
        <p:spPr>
          <a:xfrm>
            <a:off x="522747" y="1349174"/>
            <a:ext cx="427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Classificação:</a:t>
            </a:r>
            <a:endParaRPr lang="pt-BR" sz="2800" b="1" i="1" dirty="0">
              <a:solidFill>
                <a:schemeClr val="accent2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1DE8FF1-3042-4A48-ADC0-ED0DE0C04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47" y="1872394"/>
            <a:ext cx="9573961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5A75B0F2-F2CA-D144-8A8B-AA62FEA378A7}"/>
              </a:ext>
            </a:extLst>
          </p:cNvPr>
          <p:cNvSpPr txBox="1"/>
          <p:nvPr/>
        </p:nvSpPr>
        <p:spPr>
          <a:xfrm>
            <a:off x="693330" y="420099"/>
            <a:ext cx="6327540" cy="42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sz="2400" b="1" i="1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altLang="pt-BR" sz="2800" b="1" dirty="0">
                <a:solidFill>
                  <a:schemeClr val="bg1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INÍCIO DA LIGAÇÃO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E4FF6D-2EB7-4AB3-A126-D3267ED22F4F}"/>
              </a:ext>
            </a:extLst>
          </p:cNvPr>
          <p:cNvSpPr txBox="1">
            <a:spLocks/>
          </p:cNvSpPr>
          <p:nvPr/>
        </p:nvSpPr>
        <p:spPr>
          <a:xfrm>
            <a:off x="202097" y="1755966"/>
            <a:ext cx="9631220" cy="35315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Confirmação dos dados:</a:t>
            </a:r>
            <a:endParaRPr lang="pt-BR" b="1" i="1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/>
              <a:t> </a:t>
            </a:r>
            <a:r>
              <a:rPr lang="pt-BR" sz="2600" dirty="0">
                <a:solidFill>
                  <a:srgbClr val="7F2075"/>
                </a:solidFill>
              </a:rPr>
              <a:t>3 primeiros dígitos do CPF ou os 2 últimos, sobrenome ou RA.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endParaRPr lang="pt-BR" sz="2600" dirty="0"/>
          </a:p>
          <a:p>
            <a:pPr marL="0" indent="0">
              <a:buNone/>
            </a:pPr>
            <a: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Apresentação:</a:t>
            </a:r>
            <a:endParaRPr lang="pt-BR" b="1" i="1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Falar o seu nome, nome da assessoria e representa a IES/Marca “X”.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No caso de terceiro, perguntar o grau de parentesco.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Informar que a ligação é gravada.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61219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57725" y="402927"/>
            <a:ext cx="6327540" cy="814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30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DURANTE A LIGAÇÃO </a:t>
            </a:r>
            <a:endParaRPr lang="pt-B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dirty="0">
              <a:solidFill>
                <a:srgbClr val="7F207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72A1CB-544B-4AA0-A36F-9920E335A0AF}"/>
              </a:ext>
            </a:extLst>
          </p:cNvPr>
          <p:cNvSpPr txBox="1">
            <a:spLocks/>
          </p:cNvSpPr>
          <p:nvPr/>
        </p:nvSpPr>
        <p:spPr>
          <a:xfrm>
            <a:off x="509927" y="1851717"/>
            <a:ext cx="9801691" cy="43643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Abordagem</a:t>
            </a:r>
            <a:endParaRPr lang="pt-BR" dirty="0">
              <a:solidFill>
                <a:schemeClr val="accent2"/>
              </a:solidFill>
            </a:endParaRPr>
          </a:p>
          <a:p>
            <a:pPr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Ter conhecimento dos produtos que estão sendo cobrados.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Informar os valores, as parcelas e os vencimentos em atraso.</a:t>
            </a:r>
          </a:p>
          <a:p>
            <a:pPr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Informar os produtos que estão sendo negociados.</a:t>
            </a:r>
          </a:p>
          <a:p>
            <a:pPr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Fazer uso de argumentos efetivos, mostrando ao aluno as vantagens e benefícios do pagamento.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5400" dirty="0"/>
          </a:p>
          <a:p>
            <a:pPr marL="0" indent="0">
              <a:buNone/>
            </a:pPr>
            <a:endParaRPr lang="pt-BR" sz="4800" dirty="0">
              <a:solidFill>
                <a:srgbClr val="7F2075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18243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57725" y="402927"/>
            <a:ext cx="6327540" cy="79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DURANTE A LIGAÇÃO 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dirty="0">
              <a:solidFill>
                <a:srgbClr val="7F207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58CE92B-9321-4FB9-BFF7-846546AA8D30}"/>
              </a:ext>
            </a:extLst>
          </p:cNvPr>
          <p:cNvSpPr txBox="1">
            <a:spLocks/>
          </p:cNvSpPr>
          <p:nvPr/>
        </p:nvSpPr>
        <p:spPr>
          <a:xfrm>
            <a:off x="372717" y="935415"/>
            <a:ext cx="11580743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t-BR" sz="2600" dirty="0"/>
          </a:p>
          <a:p>
            <a:pPr marL="0" indent="0">
              <a:buNone/>
            </a:pPr>
            <a: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Planos de negociação</a:t>
            </a:r>
            <a:r>
              <a:rPr lang="pt-BR" b="1" i="1" dirty="0">
                <a:solidFill>
                  <a:schemeClr val="accent2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b="1" i="1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400" dirty="0">
                <a:solidFill>
                  <a:srgbClr val="7F2075"/>
                </a:solidFill>
              </a:rPr>
              <a:t>Priorizar sempre o pgto. com Cartão de Crédito e informar que aceitamos, inclusive, mais de um cartão e também cartão de terceiros.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400" dirty="0">
                <a:solidFill>
                  <a:srgbClr val="7F2075"/>
                </a:solidFill>
              </a:rPr>
              <a:t>Oferecer o desconto gradativamente antes de </a:t>
            </a:r>
            <a:r>
              <a:rPr lang="pt-BR" sz="2400" b="1" dirty="0">
                <a:solidFill>
                  <a:srgbClr val="FF0000"/>
                </a:solidFill>
              </a:rPr>
              <a:t>chegar ao desconto máximo.</a:t>
            </a:r>
            <a:endParaRPr lang="pt-BR" sz="2400" dirty="0"/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400" dirty="0">
                <a:solidFill>
                  <a:srgbClr val="7F2075"/>
                </a:solidFill>
              </a:rPr>
              <a:t>Forma de pagamento cartão de crédito em até 12 vezes, boleto à vista ou boleto parcelado de acordo com a política vigente. </a:t>
            </a:r>
            <a:r>
              <a:rPr lang="pt-BR" sz="2400" b="1" dirty="0">
                <a:solidFill>
                  <a:srgbClr val="FF0000"/>
                </a:solidFill>
              </a:rPr>
              <a:t>Falar o valor total com juros e multa para o aluno ter conhecimento e depois informar o valor que será cobrado.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400" b="1" dirty="0"/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169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57725" y="402927"/>
            <a:ext cx="6327540" cy="79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POLÍTICA DE NEGOCIAÇÃO 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dirty="0">
              <a:solidFill>
                <a:srgbClr val="7F207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58CE92B-9321-4FB9-BFF7-846546AA8D30}"/>
              </a:ext>
            </a:extLst>
          </p:cNvPr>
          <p:cNvSpPr txBox="1">
            <a:spLocks/>
          </p:cNvSpPr>
          <p:nvPr/>
        </p:nvSpPr>
        <p:spPr>
          <a:xfrm>
            <a:off x="372717" y="935415"/>
            <a:ext cx="11580743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t-BR" sz="2600" dirty="0"/>
          </a:p>
          <a:p>
            <a:pPr marL="0" indent="0">
              <a:buFont typeface="Arial" panose="020B0604020202020204" pitchFamily="34" charset="0"/>
              <a:buNone/>
            </a:pPr>
            <a:endParaRPr lang="pt-BR" sz="2400" b="1" dirty="0"/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endParaRPr lang="pt-BR" sz="2400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0B3F0BE-57E6-48B8-8C99-CE2A742E0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40" y="901299"/>
            <a:ext cx="11641175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43657" y="473265"/>
            <a:ext cx="6327540" cy="79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DURANTE A LIGAÇÃO 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dirty="0">
              <a:solidFill>
                <a:srgbClr val="7F207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695FF986-6B77-4DDA-A8C7-4BBC7BF33B75}"/>
              </a:ext>
            </a:extLst>
          </p:cNvPr>
          <p:cNvSpPr txBox="1">
            <a:spLocks/>
          </p:cNvSpPr>
          <p:nvPr/>
        </p:nvSpPr>
        <p:spPr>
          <a:xfrm>
            <a:off x="300789" y="702710"/>
            <a:ext cx="11279954" cy="619521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t-BR" sz="2600" dirty="0"/>
          </a:p>
          <a:p>
            <a:pPr marL="0" indent="0">
              <a:buNone/>
            </a:pPr>
            <a: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Planos de negociação</a:t>
            </a:r>
            <a:r>
              <a:rPr lang="pt-BR" b="1" i="1" dirty="0">
                <a:solidFill>
                  <a:schemeClr val="accent2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400" dirty="0">
                <a:solidFill>
                  <a:srgbClr val="7F2075"/>
                </a:solidFill>
              </a:rPr>
              <a:t>Não aplicar pagamento parcial.</a:t>
            </a:r>
            <a:endParaRPr lang="pt-BR" sz="2400" strike="sngStrike" dirty="0">
              <a:solidFill>
                <a:srgbClr val="7F2075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2400" dirty="0">
              <a:solidFill>
                <a:srgbClr val="7F2075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400" b="1" i="1" dirty="0">
                <a:solidFill>
                  <a:srgbClr val="7F2075"/>
                </a:solidFill>
              </a:rPr>
              <a:t>Oferta disponível no momento - </a:t>
            </a:r>
            <a:r>
              <a:rPr lang="pt-BR" sz="2400" dirty="0">
                <a:solidFill>
                  <a:srgbClr val="7F2075"/>
                </a:solidFill>
              </a:rPr>
              <a:t>Verificar se existe alguma campanha diferente da política.</a:t>
            </a:r>
          </a:p>
          <a:p>
            <a:pPr marL="0" indent="0">
              <a:buNone/>
            </a:pPr>
            <a:endParaRPr lang="pt-BR" sz="2400" dirty="0">
              <a:solidFill>
                <a:srgbClr val="7F2075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400" dirty="0">
                <a:solidFill>
                  <a:srgbClr val="7F2075"/>
                </a:solidFill>
              </a:rPr>
              <a:t>Não negociar mais de um produto no mesmo acordo(sistema da Ânima não permite)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endParaRPr lang="pt-BR" sz="2400" dirty="0">
              <a:solidFill>
                <a:srgbClr val="7F2075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459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57725" y="402927"/>
            <a:ext cx="6327540" cy="45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DURANTE A LIGAÇÃO 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04257CBB-1428-4CF7-979C-154D30CE750A}"/>
              </a:ext>
            </a:extLst>
          </p:cNvPr>
          <p:cNvSpPr txBox="1">
            <a:spLocks/>
          </p:cNvSpPr>
          <p:nvPr/>
        </p:nvSpPr>
        <p:spPr>
          <a:xfrm>
            <a:off x="239899" y="1386163"/>
            <a:ext cx="9672727" cy="482910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33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Argumentar de forma amigável</a:t>
            </a:r>
            <a:endParaRPr lang="pt-BR" sz="3300" b="1" i="1" dirty="0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3400" b="1" i="1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3000" dirty="0">
                <a:solidFill>
                  <a:srgbClr val="7F2075"/>
                </a:solidFill>
              </a:rPr>
              <a:t>Utilizar as informações do sistema (semestre do aluno, curso, período, responsável financeiro, entre outros)</a:t>
            </a:r>
          </a:p>
          <a:p>
            <a:pPr>
              <a:buBlip>
                <a:blip r:embed="rId2"/>
              </a:buBlip>
            </a:pPr>
            <a:r>
              <a:rPr lang="pt-BR" sz="3000" dirty="0">
                <a:solidFill>
                  <a:srgbClr val="7F2075"/>
                </a:solidFill>
              </a:rPr>
              <a:t>Proponha negociação/desconto de forma gradativa e sempre seguindo a política de descontos e campanhas vigentes.</a:t>
            </a:r>
          </a:p>
          <a:p>
            <a:pPr>
              <a:buBlip>
                <a:blip r:embed="rId2"/>
              </a:buBlip>
            </a:pPr>
            <a:r>
              <a:rPr lang="pt-BR" sz="3000" dirty="0">
                <a:solidFill>
                  <a:srgbClr val="7F2075"/>
                </a:solidFill>
              </a:rPr>
              <a:t>Negociar sempre utilizando o pagamento imediato e na impossibilidade, o prazo para agendamento de 05 dias.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3000" dirty="0">
                <a:solidFill>
                  <a:srgbClr val="7F2075"/>
                </a:solidFill>
              </a:rPr>
              <a:t>Informar que aceitamos cartão de terceiros.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3400" b="1" i="1" dirty="0"/>
          </a:p>
          <a:p>
            <a:pPr marL="0" indent="0">
              <a:buNone/>
            </a:pPr>
            <a:r>
              <a:rPr lang="pt-BR" altLang="pt-BR" sz="33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Vantagens</a:t>
            </a:r>
            <a:endParaRPr lang="pt-BR" sz="33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sz="3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Blip>
                <a:blip r:embed="rId3"/>
              </a:buBlip>
            </a:pPr>
            <a:r>
              <a:rPr lang="pt-BR" dirty="0">
                <a:solidFill>
                  <a:srgbClr val="7F2075"/>
                </a:solidFill>
              </a:rPr>
              <a:t>Parcelamento no cartão de crédito em 12x.</a:t>
            </a:r>
          </a:p>
          <a:p>
            <a:pPr>
              <a:buFont typeface="Arial" panose="020B0604020202020204" pitchFamily="34" charset="0"/>
              <a:buBlip>
                <a:blip r:embed="rId3"/>
              </a:buBlip>
            </a:pPr>
            <a:r>
              <a:rPr lang="pt-BR" dirty="0">
                <a:solidFill>
                  <a:srgbClr val="7F2075"/>
                </a:solidFill>
              </a:rPr>
              <a:t>Desconto nos juros e multas e também no principal(exceto produto quebra de acordo)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51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57725" y="402927"/>
            <a:ext cx="6327540" cy="790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DURANTE A LIGAÇÃO 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dirty="0">
              <a:solidFill>
                <a:srgbClr val="7F207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B573026C-19FC-44B3-AF96-4C0367870C74}"/>
              </a:ext>
            </a:extLst>
          </p:cNvPr>
          <p:cNvSpPr txBox="1">
            <a:spLocks/>
          </p:cNvSpPr>
          <p:nvPr/>
        </p:nvSpPr>
        <p:spPr>
          <a:xfrm>
            <a:off x="359169" y="1386163"/>
            <a:ext cx="10515600" cy="488018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b="1" i="1" dirty="0">
                <a:solidFill>
                  <a:srgbClr val="22A29C"/>
                </a:solidFill>
              </a:rPr>
              <a:t>Consequências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500" b="1" i="1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Perda do parcelamento em 12x no cartão.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Perda das condições ofertadas.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Retirada do CPF nos órgãos de proteção ao credito.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Possibilidade de voltar a estudar.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b="1" i="1" dirty="0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b="1" i="1" dirty="0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b="1" i="1" dirty="0">
              <a:solidFill>
                <a:schemeClr val="accent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024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988D75A9-246F-5B49-B688-8917D6F8F947}"/>
              </a:ext>
            </a:extLst>
          </p:cNvPr>
          <p:cNvSpPr txBox="1"/>
          <p:nvPr/>
        </p:nvSpPr>
        <p:spPr>
          <a:xfrm>
            <a:off x="757725" y="402927"/>
            <a:ext cx="6327540" cy="457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altLang="pt-BR" sz="2800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DURANTE A LIGAÇÃO 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35D2B7C-5324-4559-A431-B851CBA8A090}"/>
              </a:ext>
            </a:extLst>
          </p:cNvPr>
          <p:cNvSpPr txBox="1">
            <a:spLocks/>
          </p:cNvSpPr>
          <p:nvPr/>
        </p:nvSpPr>
        <p:spPr>
          <a:xfrm>
            <a:off x="359169" y="1386163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t-BR" b="1" i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pt-BR" b="1" i="1" dirty="0">
                <a:solidFill>
                  <a:srgbClr val="22A29C"/>
                </a:solidFill>
              </a:rPr>
              <a:t>Acordo</a:t>
            </a:r>
            <a:r>
              <a:rPr lang="pt-BR" b="1" i="1" dirty="0">
                <a:solidFill>
                  <a:schemeClr val="accent2"/>
                </a:solidFill>
              </a:rPr>
              <a:t> 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Confirmar recebimento do boleto ou link do cartão.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Reforçar a importância do pagamento.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600" dirty="0">
                <a:solidFill>
                  <a:srgbClr val="7F2075"/>
                </a:solidFill>
              </a:rPr>
              <a:t>Reforçar que a oportunidade é para pagamento na data combinada.</a:t>
            </a:r>
            <a:endParaRPr lang="pt-BR" dirty="0">
              <a:solidFill>
                <a:srgbClr val="7F2075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343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>
            <a:extLst>
              <a:ext uri="{FF2B5EF4-FFF2-40B4-BE49-F238E27FC236}">
                <a16:creationId xmlns:a16="http://schemas.microsoft.com/office/drawing/2014/main" id="{259C4324-1326-0049-B5AC-58BDB40FB7D0}"/>
              </a:ext>
            </a:extLst>
          </p:cNvPr>
          <p:cNvSpPr txBox="1"/>
          <p:nvPr/>
        </p:nvSpPr>
        <p:spPr>
          <a:xfrm>
            <a:off x="4649980" y="2907319"/>
            <a:ext cx="5028014" cy="1474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54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5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36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3C02659-2BE5-2849-8C8F-7D9155C9A7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7061" y="2308518"/>
            <a:ext cx="2348565" cy="19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0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1C337307-4835-F643-88CC-73F03D2910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6078" y="-508607"/>
            <a:ext cx="12240499" cy="68868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D8A9C7E-592E-AA4C-B99A-C4ABCBD8B3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8723" y="5427318"/>
            <a:ext cx="1604494" cy="131276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B8BBF8E5-FE52-B448-9690-CA80C3D7115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1988" y="415627"/>
            <a:ext cx="161569" cy="302941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E6E4D78-F110-6643-9F01-95F1BB7DDF78}"/>
              </a:ext>
            </a:extLst>
          </p:cNvPr>
          <p:cNvSpPr txBox="1"/>
          <p:nvPr/>
        </p:nvSpPr>
        <p:spPr>
          <a:xfrm>
            <a:off x="690883" y="479795"/>
            <a:ext cx="2100443" cy="321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LINHA DO TEMPO</a:t>
            </a:r>
          </a:p>
        </p:txBody>
      </p:sp>
    </p:spTree>
    <p:extLst>
      <p:ext uri="{BB962C8B-B14F-4D97-AF65-F5344CB8AC3E}">
        <p14:creationId xmlns:p14="http://schemas.microsoft.com/office/powerpoint/2010/main" val="378340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8033C7-49BA-4993-A954-47938CDA50C8}"/>
              </a:ext>
            </a:extLst>
          </p:cNvPr>
          <p:cNvSpPr txBox="1">
            <a:spLocks/>
          </p:cNvSpPr>
          <p:nvPr/>
        </p:nvSpPr>
        <p:spPr>
          <a:xfrm>
            <a:off x="129209" y="1329940"/>
            <a:ext cx="10515600" cy="51079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Alega Pagamento</a:t>
            </a:r>
          </a:p>
          <a:p>
            <a:pPr marL="0" indent="0">
              <a:buNone/>
            </a:pPr>
            <a:endParaRPr lang="pt-BR" b="1" i="1" dirty="0">
              <a:solidFill>
                <a:srgbClr val="22A29C"/>
              </a:solidFill>
            </a:endParaRPr>
          </a:p>
          <a:p>
            <a:pPr marL="0" indent="0">
              <a:buNone/>
            </a:pPr>
            <a:r>
              <a:rPr lang="pt-BR" sz="2500" dirty="0">
                <a:solidFill>
                  <a:srgbClr val="7F2075"/>
                </a:solidFill>
              </a:rPr>
              <a:t>Fazer as seguintes perguntas: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Quando?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Qual o valor?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O boleto refere-se a qual mês?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Onde foi pago, na IES(portal) ou com boleto/link da assessoria?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Possuí comprovante? Solicitar que seja encaminhado.</a:t>
            </a:r>
          </a:p>
          <a:p>
            <a:pPr marL="0" indent="0">
              <a:buNone/>
            </a:pPr>
            <a:r>
              <a:rPr lang="pt-BR" sz="2300" b="1" dirty="0">
                <a:solidFill>
                  <a:srgbClr val="7F2075"/>
                </a:solidFill>
              </a:rPr>
              <a:t>Importante</a:t>
            </a:r>
            <a:r>
              <a:rPr lang="pt-BR" sz="2300" dirty="0">
                <a:solidFill>
                  <a:srgbClr val="7F2075"/>
                </a:solidFill>
              </a:rPr>
              <a:t>: existe a possibilidade de atraso nas rotinas de baixa de, no máximo, 2 dias</a:t>
            </a:r>
          </a:p>
          <a:p>
            <a:pPr marL="0" indent="0">
              <a:buNone/>
            </a:pPr>
            <a:r>
              <a:rPr lang="pt-BR" sz="2300" dirty="0">
                <a:solidFill>
                  <a:srgbClr val="7F2075"/>
                </a:solidFill>
              </a:rPr>
              <a:t>Script: Caso o aluno esteja certo, informar que vai passar as informações à IES, agradecer a atenção e finalizar. E, se estiver errado, entrar com a cobrança.</a:t>
            </a:r>
          </a:p>
        </p:txBody>
      </p:sp>
    </p:spTree>
    <p:extLst>
      <p:ext uri="{BB962C8B-B14F-4D97-AF65-F5344CB8AC3E}">
        <p14:creationId xmlns:p14="http://schemas.microsoft.com/office/powerpoint/2010/main" val="373034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3BB0555-9FCC-495E-B85B-743CC3FB1C9C}"/>
              </a:ext>
            </a:extLst>
          </p:cNvPr>
          <p:cNvSpPr/>
          <p:nvPr/>
        </p:nvSpPr>
        <p:spPr>
          <a:xfrm>
            <a:off x="323557" y="1266092"/>
            <a:ext cx="8820443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800" b="1" i="1" dirty="0">
                <a:solidFill>
                  <a:srgbClr val="22A29C"/>
                </a:solidFill>
              </a:rPr>
              <a:t>Alega Bolsa</a:t>
            </a:r>
          </a:p>
          <a:p>
            <a:endParaRPr lang="pt-BR" sz="2800" b="1" i="1" dirty="0">
              <a:solidFill>
                <a:srgbClr val="22A29C"/>
              </a:solidFill>
            </a:endParaRPr>
          </a:p>
          <a:p>
            <a:r>
              <a:rPr lang="pt-BR" sz="2500" dirty="0">
                <a:solidFill>
                  <a:srgbClr val="7F2075"/>
                </a:solidFill>
              </a:rPr>
              <a:t>Fazer as seguintes perguntas:</a:t>
            </a:r>
          </a:p>
          <a:p>
            <a:endParaRPr lang="pt-BR" sz="2800" b="1" i="1" dirty="0">
              <a:solidFill>
                <a:srgbClr val="22A29C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Qual tipo de bolsa?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Qual o valor da parcela em contrato?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Não pagou devido a divergência no valor?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Procurou a IES para resolver isso, tem protocolo aberto? Se sim, informar o n° e se não, entrar em contato com a IES para resolver.</a:t>
            </a:r>
          </a:p>
          <a:p>
            <a:endParaRPr lang="pt-BR" sz="2300" dirty="0">
              <a:solidFill>
                <a:srgbClr val="7F2075"/>
              </a:solidFill>
            </a:endParaRPr>
          </a:p>
          <a:p>
            <a:r>
              <a:rPr lang="pt-BR" sz="2300" dirty="0">
                <a:solidFill>
                  <a:srgbClr val="7F2075"/>
                </a:solidFill>
              </a:rPr>
              <a:t>Script: Informar que vai passar as informações à IES e realizar a tabulação de contestação.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49C2DB-CA00-40A4-AFD3-591E872B4A96}"/>
              </a:ext>
            </a:extLst>
          </p:cNvPr>
          <p:cNvSpPr/>
          <p:nvPr/>
        </p:nvSpPr>
        <p:spPr>
          <a:xfrm>
            <a:off x="689317" y="435838"/>
            <a:ext cx="2407823" cy="42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2234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3BB0555-9FCC-495E-B85B-743CC3FB1C9C}"/>
              </a:ext>
            </a:extLst>
          </p:cNvPr>
          <p:cNvSpPr/>
          <p:nvPr/>
        </p:nvSpPr>
        <p:spPr>
          <a:xfrm>
            <a:off x="323557" y="1266092"/>
            <a:ext cx="88204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800" b="1" i="1" dirty="0">
                <a:solidFill>
                  <a:srgbClr val="22A29C"/>
                </a:solidFill>
              </a:rPr>
              <a:t>Não Matriculou</a:t>
            </a:r>
          </a:p>
          <a:p>
            <a:endParaRPr lang="pt-BR" sz="2800" b="1" i="1" dirty="0">
              <a:solidFill>
                <a:srgbClr val="22A29C"/>
              </a:solidFill>
            </a:endParaRPr>
          </a:p>
          <a:p>
            <a:r>
              <a:rPr lang="pt-BR" sz="2500" dirty="0">
                <a:solidFill>
                  <a:srgbClr val="7F2075"/>
                </a:solidFill>
              </a:rPr>
              <a:t>Fazer as seguintes perguntas:</a:t>
            </a:r>
          </a:p>
          <a:p>
            <a:endParaRPr lang="pt-BR" sz="2300" b="1" i="1" dirty="0">
              <a:solidFill>
                <a:srgbClr val="7F2075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Mas chegou a entrar em contato com a IES para obter informações do curso?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Respondeu whatsapp, falou no call center ou presencial?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Assinou algum documento?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Possuí comprovante de cancelamento da pré-matrícula?</a:t>
            </a:r>
          </a:p>
          <a:p>
            <a:endParaRPr lang="pt-BR" sz="2300" dirty="0">
              <a:solidFill>
                <a:srgbClr val="7F2075"/>
              </a:solidFill>
            </a:endParaRPr>
          </a:p>
          <a:p>
            <a:r>
              <a:rPr lang="pt-BR" sz="2300" dirty="0">
                <a:solidFill>
                  <a:srgbClr val="7F2075"/>
                </a:solidFill>
              </a:rPr>
              <a:t>Script: Informar que vai passar as informações à IES e realizar a tabulação de contestação.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49C2DB-CA00-40A4-AFD3-591E872B4A96}"/>
              </a:ext>
            </a:extLst>
          </p:cNvPr>
          <p:cNvSpPr/>
          <p:nvPr/>
        </p:nvSpPr>
        <p:spPr>
          <a:xfrm>
            <a:off x="689317" y="435838"/>
            <a:ext cx="2407823" cy="42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726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3BB0555-9FCC-495E-B85B-743CC3FB1C9C}"/>
              </a:ext>
            </a:extLst>
          </p:cNvPr>
          <p:cNvSpPr/>
          <p:nvPr/>
        </p:nvSpPr>
        <p:spPr>
          <a:xfrm>
            <a:off x="323557" y="1266092"/>
            <a:ext cx="8820443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800" b="1" i="1" dirty="0">
                <a:solidFill>
                  <a:srgbClr val="22A29C"/>
                </a:solidFill>
              </a:rPr>
              <a:t>Cancelou/Trancou</a:t>
            </a:r>
          </a:p>
          <a:p>
            <a:endParaRPr lang="pt-BR" sz="2800" b="1" i="1" dirty="0">
              <a:solidFill>
                <a:srgbClr val="22A29C"/>
              </a:solidFill>
            </a:endParaRPr>
          </a:p>
          <a:p>
            <a:r>
              <a:rPr lang="pt-BR" sz="2500" dirty="0">
                <a:solidFill>
                  <a:srgbClr val="7F2075"/>
                </a:solidFill>
              </a:rPr>
              <a:t>Fazer as seguintes perguntas:</a:t>
            </a:r>
          </a:p>
          <a:p>
            <a:endParaRPr lang="pt-BR" sz="2300" b="1" i="1" dirty="0">
              <a:solidFill>
                <a:srgbClr val="7F2075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Quando foi feito?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Possuí o protocolo de abertura? Se sim solicitar o número?</a:t>
            </a:r>
          </a:p>
          <a:p>
            <a:endParaRPr lang="pt-BR" sz="2300" dirty="0">
              <a:solidFill>
                <a:srgbClr val="7F2075"/>
              </a:solidFill>
            </a:endParaRPr>
          </a:p>
          <a:p>
            <a:r>
              <a:rPr lang="pt-BR" sz="2300" dirty="0">
                <a:solidFill>
                  <a:srgbClr val="7F2075"/>
                </a:solidFill>
              </a:rPr>
              <a:t>Script: Informar que vai passar as informações à IES e realizar a tabulação de contestação.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49C2DB-CA00-40A4-AFD3-591E872B4A96}"/>
              </a:ext>
            </a:extLst>
          </p:cNvPr>
          <p:cNvSpPr/>
          <p:nvPr/>
        </p:nvSpPr>
        <p:spPr>
          <a:xfrm>
            <a:off x="689317" y="435838"/>
            <a:ext cx="2407823" cy="42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5796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E47BCDB-5D43-486C-9C36-EA82D2C0FEEE}"/>
              </a:ext>
            </a:extLst>
          </p:cNvPr>
          <p:cNvSpPr/>
          <p:nvPr/>
        </p:nvSpPr>
        <p:spPr>
          <a:xfrm>
            <a:off x="332935" y="1389577"/>
            <a:ext cx="11709009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800" b="1" i="1" dirty="0">
                <a:solidFill>
                  <a:srgbClr val="22A29C"/>
                </a:solidFill>
              </a:rPr>
              <a:t>Alega Fies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500" dirty="0">
              <a:solidFill>
                <a:srgbClr val="7F2075"/>
              </a:solidFill>
            </a:endParaRPr>
          </a:p>
          <a:p>
            <a:r>
              <a:rPr lang="pt-BR" sz="2500" dirty="0">
                <a:solidFill>
                  <a:srgbClr val="7F2075"/>
                </a:solidFill>
              </a:rPr>
              <a:t>Fazer a seguinte pergunta:</a:t>
            </a:r>
          </a:p>
          <a:p>
            <a:endParaRPr lang="pt-BR" sz="2500" b="1" i="1" dirty="0">
              <a:solidFill>
                <a:srgbClr val="22A29C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Fez aditamento no banco e o processo de renovação?</a:t>
            </a:r>
          </a:p>
          <a:p>
            <a:endParaRPr lang="pt-BR" sz="2300" dirty="0">
              <a:solidFill>
                <a:srgbClr val="7F2075"/>
              </a:solidFill>
            </a:endParaRPr>
          </a:p>
          <a:p>
            <a:r>
              <a:rPr lang="pt-BR" sz="2300" dirty="0">
                <a:solidFill>
                  <a:srgbClr val="7F2075"/>
                </a:solidFill>
              </a:rPr>
              <a:t>Script: Informar que vai passar as informações à IES e realizar a tabulação de contestação.</a:t>
            </a:r>
          </a:p>
          <a:p>
            <a:endParaRPr lang="pt-BR" sz="2500" b="1" i="1" dirty="0">
              <a:solidFill>
                <a:srgbClr val="22A29C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B99FFBA-EBA6-4064-A0FB-DC2F9919DCAC}"/>
              </a:ext>
            </a:extLst>
          </p:cNvPr>
          <p:cNvSpPr/>
          <p:nvPr/>
        </p:nvSpPr>
        <p:spPr>
          <a:xfrm>
            <a:off x="687398" y="433228"/>
            <a:ext cx="2177199" cy="4262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13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E47BCDB-5D43-486C-9C36-EA82D2C0FEEE}"/>
              </a:ext>
            </a:extLst>
          </p:cNvPr>
          <p:cNvSpPr/>
          <p:nvPr/>
        </p:nvSpPr>
        <p:spPr>
          <a:xfrm>
            <a:off x="332935" y="1389577"/>
            <a:ext cx="1170900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800" b="1" i="1" dirty="0">
                <a:solidFill>
                  <a:srgbClr val="22A29C"/>
                </a:solidFill>
              </a:rPr>
              <a:t>Desconhece o Programa Facilita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500" dirty="0">
              <a:solidFill>
                <a:srgbClr val="7F2075"/>
              </a:solidFill>
            </a:endParaRPr>
          </a:p>
          <a:p>
            <a:r>
              <a:rPr lang="pt-BR" sz="2500" dirty="0">
                <a:solidFill>
                  <a:srgbClr val="7F2075"/>
                </a:solidFill>
              </a:rPr>
              <a:t>Fazer a seguinte pergunta:</a:t>
            </a:r>
          </a:p>
          <a:p>
            <a:endParaRPr lang="pt-BR" sz="2500" b="1" i="1" dirty="0">
              <a:solidFill>
                <a:srgbClr val="22A29C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Assinou algum termo de adesão ao programa, ou deu aceite por outros canais?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rgbClr val="7F2075"/>
                </a:solidFill>
              </a:rPr>
              <a:t>Sabe do que se trata o programa?</a:t>
            </a:r>
          </a:p>
          <a:p>
            <a:endParaRPr lang="pt-BR" sz="2300" dirty="0">
              <a:solidFill>
                <a:srgbClr val="7F2075"/>
              </a:solidFill>
            </a:endParaRPr>
          </a:p>
          <a:p>
            <a:r>
              <a:rPr lang="pt-BR" sz="2300" dirty="0">
                <a:solidFill>
                  <a:srgbClr val="7F2075"/>
                </a:solidFill>
              </a:rPr>
              <a:t>Script: Informar que vai passar as informações à IES e realizar a tabulação de contestação.</a:t>
            </a:r>
          </a:p>
          <a:p>
            <a:endParaRPr lang="pt-BR" sz="2500" b="1" i="1" dirty="0">
              <a:solidFill>
                <a:srgbClr val="22A29C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B99FFBA-EBA6-4064-A0FB-DC2F9919DCAC}"/>
              </a:ext>
            </a:extLst>
          </p:cNvPr>
          <p:cNvSpPr/>
          <p:nvPr/>
        </p:nvSpPr>
        <p:spPr>
          <a:xfrm>
            <a:off x="687398" y="433228"/>
            <a:ext cx="2177199" cy="4262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053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F490FCBC-F07D-4675-992F-0F77477912F8}"/>
              </a:ext>
            </a:extLst>
          </p:cNvPr>
          <p:cNvSpPr txBox="1">
            <a:spLocks/>
          </p:cNvSpPr>
          <p:nvPr/>
        </p:nvSpPr>
        <p:spPr>
          <a:xfrm>
            <a:off x="196169" y="1498971"/>
            <a:ext cx="10108093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sz="3000" b="1" i="1" dirty="0">
                <a:solidFill>
                  <a:srgbClr val="22A29C"/>
                </a:solidFill>
              </a:rPr>
              <a:t>Peguei o boleto no site da 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Referente a qual mensalidade?</a:t>
            </a:r>
            <a:endParaRPr lang="pt-BR" sz="2700" dirty="0">
              <a:solidFill>
                <a:srgbClr val="7F2075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Quando foi pago?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Qual o valor?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Possuí comprovante? Solicitar uma cópia.</a:t>
            </a:r>
            <a:endParaRPr lang="pt-BR" sz="2500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sz="3000" b="1" i="1" dirty="0">
                <a:solidFill>
                  <a:srgbClr val="22A29C"/>
                </a:solidFill>
              </a:rPr>
              <a:t>Quando o aluno se recusa a confirmar os dados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Confirmar os 3 primeiros números do CPF e pedir para ele confirmar os 2 últimos ou vice versa.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Deixá-lo ciente da importância das informações e as ligações permanecerão.</a:t>
            </a:r>
            <a:r>
              <a:rPr lang="pt-BR" b="1" i="1" dirty="0">
                <a:solidFill>
                  <a:schemeClr val="accent6"/>
                </a:solidFill>
              </a:rPr>
              <a:t> </a:t>
            </a:r>
            <a:endParaRPr lang="pt-BR" b="1" i="1" dirty="0">
              <a:solidFill>
                <a:srgbClr val="22A29C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3000" b="1" i="1" dirty="0">
                <a:solidFill>
                  <a:srgbClr val="22A29C"/>
                </a:solidFill>
              </a:rPr>
              <a:t>Quando o aluno solicitar a veracidade da Assessoria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 Ligar na IES e confirmar a parceria.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500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67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66DE93A1-433E-4469-8CE7-729DA1470C41}"/>
              </a:ext>
            </a:extLst>
          </p:cNvPr>
          <p:cNvSpPr txBox="1">
            <a:spLocks/>
          </p:cNvSpPr>
          <p:nvPr/>
        </p:nvSpPr>
        <p:spPr>
          <a:xfrm>
            <a:off x="237491" y="1311442"/>
            <a:ext cx="11409077" cy="543827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Desconhece o débito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Se for mensalidade, identificar se é referente as situações: não matriculou, cancelou, trancou e/ou já pagou.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Se for requerimento, orientar a entrar em contato com a IES.</a:t>
            </a:r>
          </a:p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Vai entrar com ação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Entender o motivo, tentar reverter para negociação e tabular. Normalmente será porque tinha bolsa e não foi lançada, não matriculou ou cancelou/trancou.</a:t>
            </a:r>
          </a:p>
          <a:p>
            <a:pPr marL="0" indent="0">
              <a:buNone/>
            </a:pPr>
            <a:r>
              <a:rPr lang="pt-BR" sz="2500" dirty="0">
                <a:solidFill>
                  <a:srgbClr val="7F2075"/>
                </a:solidFill>
              </a:rPr>
              <a:t>Obs.: Passar para o supervisor abrir um protocolo na IES.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>
              <a:solidFill>
                <a:schemeClr val="accent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Entrou com ação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Pedir o número do processo, informar que vai direcionar para a área responsável da IES.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437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36D739D-7D99-4874-B5F0-486FADE03416}"/>
              </a:ext>
            </a:extLst>
          </p:cNvPr>
          <p:cNvSpPr txBox="1">
            <a:spLocks/>
          </p:cNvSpPr>
          <p:nvPr/>
        </p:nvSpPr>
        <p:spPr>
          <a:xfrm>
            <a:off x="141238" y="1295538"/>
            <a:ext cx="9905130" cy="67656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Recados com terceiros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Informar os dados para retorno confirmando com a pessoa que anotou, deixando ciente a importância do retorno.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22A29C"/>
                </a:solidFill>
              </a:rPr>
              <a:t>Sem Interesse de Pagamento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Questionar o aluno o motivo do não pagamento</a:t>
            </a:r>
            <a:r>
              <a:rPr lang="pt-BR" sz="2500" b="1" dirty="0">
                <a:solidFill>
                  <a:srgbClr val="7F2075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Passar as informações sobre o débito.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Informar sobre os procedimentos de cobrança</a:t>
            </a:r>
            <a:r>
              <a:rPr lang="pt-BR" sz="2500" b="1" dirty="0">
                <a:solidFill>
                  <a:srgbClr val="7F2075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22A29C"/>
                </a:solidFill>
              </a:rPr>
              <a:t>Solicita Retorno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Confirmar com o aluno o melhor horário(no mesmo dia) que realmente poderá passar as informações das negociações ou formalização de acordo.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849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267A6BB-AA7E-49AB-A837-AA3119F04331}"/>
              </a:ext>
            </a:extLst>
          </p:cNvPr>
          <p:cNvSpPr txBox="1">
            <a:spLocks/>
          </p:cNvSpPr>
          <p:nvPr/>
        </p:nvSpPr>
        <p:spPr>
          <a:xfrm>
            <a:off x="225460" y="1391791"/>
            <a:ext cx="10326235" cy="63806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Sem Condições de Pagamento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Questionar o motivo da falta de condições.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No caso de desemprego, verificar se o mesmo possuí outras rendas ou ajuda de terceiros.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Deixá-lo ciente que pode ser prejudicial a restrição.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Verificar se possuí um responsável financeiro.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Tentar um parcelamento onde consiga pagar.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Informar se não for resolvido, as ligações permanecerão(tom informativo)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Questionar a previsão de pagamento.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Entender o motivo, tentar reverter para negociação e tabular.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2500" dirty="0">
              <a:solidFill>
                <a:schemeClr val="accent2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2500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283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50F0AC12-F192-BE4E-AFCB-9561F599E9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84" y="1220"/>
            <a:ext cx="12189831" cy="6856780"/>
          </a:xfrm>
          <a:prstGeom prst="rect">
            <a:avLst/>
          </a:prstGeom>
        </p:spPr>
      </p:pic>
      <p:pic>
        <p:nvPicPr>
          <p:cNvPr id="2" name="Gráfico 3">
            <a:extLst>
              <a:ext uri="{FF2B5EF4-FFF2-40B4-BE49-F238E27FC236}">
                <a16:creationId xmlns:a16="http://schemas.microsoft.com/office/drawing/2014/main" id="{B509B19D-CFD1-634D-9C03-F1DAD3CA5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952499" y="-360761"/>
            <a:ext cx="10287000" cy="734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83AC7547-0FAC-174F-A254-7C50510C0843}"/>
              </a:ext>
            </a:extLst>
          </p:cNvPr>
          <p:cNvSpPr txBox="1"/>
          <p:nvPr/>
        </p:nvSpPr>
        <p:spPr>
          <a:xfrm>
            <a:off x="690883" y="479795"/>
            <a:ext cx="2100443" cy="321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pt-BR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ONDE ESTAMOS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FE23257-FC66-0541-8E2D-380A59E737AD}"/>
              </a:ext>
            </a:extLst>
          </p:cNvPr>
          <p:cNvSpPr txBox="1"/>
          <p:nvPr/>
        </p:nvSpPr>
        <p:spPr>
          <a:xfrm>
            <a:off x="8709120" y="2526106"/>
            <a:ext cx="2435192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</a:t>
            </a:r>
            <a:r>
              <a:rPr lang="pt-BR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estados</a:t>
            </a:r>
          </a:p>
          <a:p>
            <a:pPr algn="ctr"/>
            <a:r>
              <a:rPr lang="pt-B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</a:t>
            </a:r>
            <a:r>
              <a:rPr lang="pt-BR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instituições</a:t>
            </a:r>
          </a:p>
          <a:p>
            <a:pPr algn="ctr"/>
            <a:r>
              <a:rPr lang="pt-B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pt-BR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instituto</a:t>
            </a:r>
          </a:p>
          <a:p>
            <a:pPr algn="ctr"/>
            <a:r>
              <a:rPr lang="pt-B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</a:t>
            </a:r>
            <a:r>
              <a:rPr lang="pt-BR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unidades</a:t>
            </a:r>
          </a:p>
          <a:p>
            <a:pPr algn="ctr"/>
            <a:r>
              <a:rPr lang="pt-BR">
                <a:solidFill>
                  <a:schemeClr val="bg1"/>
                </a:solidFill>
                <a:latin typeface="Calibri Light"/>
                <a:cs typeface="Calibri Light"/>
              </a:rPr>
              <a:t>Mais de</a:t>
            </a:r>
            <a:br>
              <a:rPr lang="pt-BR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t-BR" b="1">
                <a:solidFill>
                  <a:schemeClr val="bg1"/>
                </a:solidFill>
                <a:latin typeface="Calibri"/>
                <a:cs typeface="Calibri"/>
              </a:rPr>
              <a:t>330 </a:t>
            </a:r>
            <a:r>
              <a:rPr lang="pt-BR">
                <a:solidFill>
                  <a:schemeClr val="bg1"/>
                </a:solidFill>
                <a:latin typeface="Calibri Light"/>
                <a:cs typeface="Calibri Light"/>
              </a:rPr>
              <a:t>mil estudantes</a:t>
            </a:r>
          </a:p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4D95640-99A0-6547-B137-9C1420844A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4574"/>
          <a:stretch/>
        </p:blipFill>
        <p:spPr>
          <a:xfrm>
            <a:off x="9466795" y="2146529"/>
            <a:ext cx="919841" cy="438522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E0062A12-6625-874B-A9D3-561E349B665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31988" y="415627"/>
            <a:ext cx="161569" cy="30294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137DA51-060B-A747-B9A4-2187ED4C1C9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8723" y="5427318"/>
            <a:ext cx="1604494" cy="13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5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B6A6B8F-FEB9-49CB-9ADF-DFACDA6C6F2E}"/>
              </a:ext>
            </a:extLst>
          </p:cNvPr>
          <p:cNvSpPr txBox="1">
            <a:spLocks/>
          </p:cNvSpPr>
          <p:nvPr/>
        </p:nvSpPr>
        <p:spPr>
          <a:xfrm>
            <a:off x="165302" y="1395664"/>
            <a:ext cx="11312825" cy="54623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pt-BR" b="1" i="1" dirty="0">
                <a:solidFill>
                  <a:srgbClr val="22A29C"/>
                </a:solidFill>
              </a:rPr>
              <a:t>Solicitação de Exceção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Informar que será feita uma análise pela IES e no caso de aceite, terá que efetuar o pagamento de imediato não podendo ter quebra de acordo.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No caso de quebra de acordo perde o desconto concedido.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22A29C"/>
                </a:solidFill>
              </a:rPr>
              <a:t>Quebra de Acordo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Questionar o motivo do não pagamento</a:t>
            </a:r>
            <a:r>
              <a:rPr lang="pt-BR" sz="2500" b="1" dirty="0">
                <a:solidFill>
                  <a:srgbClr val="7F2075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Confirmar uma nova data com a certeza do pagamento.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rgbClr val="7F2075"/>
                </a:solidFill>
              </a:rPr>
              <a:t>Informar caso o acordo seja quebrado, o mesmo perderá o desconto que foi concedido.</a:t>
            </a:r>
            <a:endParaRPr lang="pt-BR" sz="2500" b="1" dirty="0">
              <a:solidFill>
                <a:srgbClr val="7F2075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17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8FBBC4B3-4FC4-4847-8209-079376D8FF06}"/>
              </a:ext>
            </a:extLst>
          </p:cNvPr>
          <p:cNvSpPr txBox="1"/>
          <p:nvPr/>
        </p:nvSpPr>
        <p:spPr>
          <a:xfrm>
            <a:off x="693330" y="420099"/>
            <a:ext cx="6327540" cy="426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28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ARGUMENTAÇÃO</a:t>
            </a:r>
            <a:endParaRPr lang="pt-BR" sz="28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6D472013-4089-4CD1-947C-06366C6E4861}"/>
              </a:ext>
            </a:extLst>
          </p:cNvPr>
          <p:cNvSpPr txBox="1">
            <a:spLocks/>
          </p:cNvSpPr>
          <p:nvPr/>
        </p:nvSpPr>
        <p:spPr>
          <a:xfrm>
            <a:off x="261554" y="1609365"/>
            <a:ext cx="11120319" cy="48285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b="1" dirty="0">
                <a:solidFill>
                  <a:srgbClr val="22A29C"/>
                </a:solidFill>
              </a:rPr>
              <a:t>                     INFORMAÇÕES IMPORTANTES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500" dirty="0">
                <a:solidFill>
                  <a:srgbClr val="7F2075"/>
                </a:solidFill>
              </a:rPr>
              <a:t>Sentindo dificuldade ou dúvidas na negociação, chamar o líder ou supervisor para falar com o aluno.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500" dirty="0">
                <a:solidFill>
                  <a:srgbClr val="7F2075"/>
                </a:solidFill>
              </a:rPr>
              <a:t>Não deixar o aluno com dúvidas.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500" dirty="0">
                <a:solidFill>
                  <a:srgbClr val="7F2075"/>
                </a:solidFill>
              </a:rPr>
              <a:t>Informar sempre a validade da negociação.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500" dirty="0">
                <a:solidFill>
                  <a:srgbClr val="7F2075"/>
                </a:solidFill>
              </a:rPr>
              <a:t>Alteração Cadastral.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219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id="{B80F6560-2FE9-014A-AC97-A2061EC92BD7}"/>
              </a:ext>
            </a:extLst>
          </p:cNvPr>
          <p:cNvSpPr txBox="1"/>
          <p:nvPr/>
        </p:nvSpPr>
        <p:spPr>
          <a:xfrm>
            <a:off x="305872" y="1181593"/>
            <a:ext cx="2790254" cy="758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r>
              <a:rPr lang="en-US" sz="3200" b="1" i="1" dirty="0">
                <a:solidFill>
                  <a:schemeClr val="bg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FINALIZAÇÃO</a:t>
            </a:r>
            <a:endParaRPr lang="pt-BR" sz="3200" b="1" dirty="0">
              <a:solidFill>
                <a:srgbClr val="7F20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7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80C972-0A17-4F11-92EA-7F799A75C777}"/>
              </a:ext>
            </a:extLst>
          </p:cNvPr>
          <p:cNvSpPr txBox="1">
            <a:spLocks/>
          </p:cNvSpPr>
          <p:nvPr/>
        </p:nvSpPr>
        <p:spPr>
          <a:xfrm>
            <a:off x="3477126" y="252663"/>
            <a:ext cx="7555832" cy="64970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500" b="1" i="1" dirty="0">
                <a:solidFill>
                  <a:srgbClr val="22A29C"/>
                </a:solidFill>
              </a:rPr>
              <a:t>Acordo</a:t>
            </a:r>
            <a:r>
              <a:rPr lang="pt-BR" sz="2500" b="1" i="1" dirty="0">
                <a:solidFill>
                  <a:schemeClr val="accent2"/>
                </a:solidFill>
              </a:rPr>
              <a:t> 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Confirmar termos do acordo, sempre informar o valor, vencimento e as parcelas que estão sendo pagas,</a:t>
            </a:r>
            <a:r>
              <a:rPr lang="pt-BR" sz="2500" b="1" dirty="0">
                <a:solidFill>
                  <a:srgbClr val="7F2075"/>
                </a:solidFill>
              </a:rPr>
              <a:t> </a:t>
            </a:r>
            <a:r>
              <a:rPr lang="pt-BR" sz="2500" b="1" dirty="0">
                <a:solidFill>
                  <a:srgbClr val="FF0000"/>
                </a:solidFill>
              </a:rPr>
              <a:t>deixar claro que será liquidado os débitos citados no acordo. 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/>
              <a:t> </a:t>
            </a:r>
            <a:r>
              <a:rPr lang="pt-BR" sz="2500" b="1" i="1" dirty="0">
                <a:solidFill>
                  <a:srgbClr val="7F2075"/>
                </a:solidFill>
              </a:rPr>
              <a:t>Reforço do combinado </a:t>
            </a:r>
            <a:r>
              <a:rPr lang="pt-BR" sz="2500" dirty="0">
                <a:solidFill>
                  <a:srgbClr val="7F2075"/>
                </a:solidFill>
              </a:rPr>
              <a:t>– Produto, valor, forma de pagamento, verificar se o aluno possuí dúvidas.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500" b="1" i="1" dirty="0">
                <a:solidFill>
                  <a:srgbClr val="22A29C"/>
                </a:solidFill>
              </a:rPr>
              <a:t>Atualização de cadastro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Telefones e E-mail em todos os contatos.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r>
              <a:rPr lang="pt-BR" sz="2500" dirty="0">
                <a:solidFill>
                  <a:srgbClr val="7F2075"/>
                </a:solidFill>
              </a:rPr>
              <a:t>Endereço a cada 30 dias. </a:t>
            </a:r>
          </a:p>
          <a:p>
            <a:pPr>
              <a:buFont typeface="Arial" panose="020B0604020202020204" pitchFamily="34" charset="0"/>
              <a:buBlip>
                <a:blip r:embed="rId2"/>
              </a:buBlip>
            </a:pP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226018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90E9DCE-6573-304B-A204-DC0DDC3ED4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900" y="2468223"/>
            <a:ext cx="2348565" cy="19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0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67963CD-CE4D-AE4F-96FC-1391CD0183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1084" y="1220"/>
            <a:ext cx="12189831" cy="685678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AC6BD52E-1A94-7B43-956F-B017E281F5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256485" y="-144272"/>
            <a:ext cx="12448485" cy="700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16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79E98313-9064-CF4F-AA71-B4E961C804E6}"/>
              </a:ext>
            </a:extLst>
          </p:cNvPr>
          <p:cNvSpPr txBox="1"/>
          <p:nvPr/>
        </p:nvSpPr>
        <p:spPr>
          <a:xfrm>
            <a:off x="437675" y="490311"/>
            <a:ext cx="4204664" cy="6154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08000"/>
              </a:lnSpc>
            </a:pPr>
            <a: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O </a:t>
            </a:r>
            <a:r>
              <a:rPr lang="pt-BR" altLang="pt-BR" b="1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Ecossistema Ânima</a:t>
            </a:r>
            <a: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 é uma comunidade com ampla estrutura de aprendizagem multidisciplinar, que transmite o senso de pertencimento e tem os estudantes no centro das decisões.</a:t>
            </a:r>
          </a:p>
          <a:p>
            <a:pPr>
              <a:lnSpc>
                <a:spcPct val="108000"/>
              </a:lnSpc>
            </a:pPr>
            <a:endParaRPr lang="pt-BR" altLang="pt-BR" dirty="0">
              <a:solidFill>
                <a:srgbClr val="FFFFFF"/>
              </a:solidFill>
              <a:latin typeface="Calibri Light" panose="020F0302020204030204" pitchFamily="34" charset="0"/>
              <a:ea typeface="AmsiPro-Light" panose="020B0A06020201010104" pitchFamily="34" charset="77"/>
              <a:cs typeface="Calibri Light" panose="020F0302020204030204" pitchFamily="34" charset="0"/>
              <a:sym typeface="AmsiPro-Light" panose="020B0A06020201010104" pitchFamily="34" charset="77"/>
            </a:endParaRPr>
          </a:p>
          <a:p>
            <a: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Como premissa, potencializa as capacidades humanas e técnicas de todos os envolvidos e valoriza a diversidade e a pluralidade, pois acredita que todas as partes ganham e crescem juntas. </a:t>
            </a:r>
          </a:p>
          <a:p>
            <a:endParaRPr lang="pt-BR" altLang="pt-BR" dirty="0">
              <a:latin typeface="Calibri Light" panose="020F0302020204030204" pitchFamily="34" charset="0"/>
              <a:ea typeface="AmsiPro-Light" panose="020B0A06020201010104" pitchFamily="34" charset="77"/>
              <a:cs typeface="Calibri Light" panose="020F0302020204030204" pitchFamily="34" charset="0"/>
              <a:sym typeface="AmsiPro-Light" panose="020B0A06020201010104" pitchFamily="34" charset="77"/>
            </a:endParaRPr>
          </a:p>
          <a:p>
            <a:pPr>
              <a:lnSpc>
                <a:spcPct val="108000"/>
              </a:lnSpc>
            </a:pPr>
            <a: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Por meio de uma atmosfera inspiradora, </a:t>
            </a:r>
            <a:b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</a:br>
            <a: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em total sintonia com o mundo do trabalho, esse é o nosso jeito único e humano de </a:t>
            </a:r>
            <a:b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</a:br>
            <a: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  <a:t>fazer a educação acontecer.</a:t>
            </a:r>
            <a:br>
              <a:rPr lang="pt-BR" altLang="pt-BR" dirty="0">
                <a:solidFill>
                  <a:srgbClr val="FFFFFF"/>
                </a:solidFill>
                <a:latin typeface="Calibri Light" panose="020F0302020204030204" pitchFamily="34" charset="0"/>
                <a:ea typeface="AmsiPro-Light" panose="020B0A06020201010104" pitchFamily="34" charset="77"/>
                <a:cs typeface="Calibri Light" panose="020F0302020204030204" pitchFamily="34" charset="0"/>
                <a:sym typeface="AmsiPro-Light" panose="020B0A06020201010104" pitchFamily="34" charset="77"/>
              </a:rPr>
            </a:br>
            <a:endParaRPr lang="pt-BR" altLang="pt-BR" dirty="0">
              <a:solidFill>
                <a:srgbClr val="FFFFFF"/>
              </a:solidFill>
              <a:latin typeface="Calibri Light" panose="020F0302020204030204" pitchFamily="34" charset="0"/>
              <a:ea typeface="AmsiPro-Light" panose="020B0A06020201010104" pitchFamily="34" charset="77"/>
              <a:cs typeface="Calibri Light" panose="020F0302020204030204" pitchFamily="34" charset="0"/>
              <a:sym typeface="AmsiPro-Light" panose="020B0A06020201010104" pitchFamily="34" charset="77"/>
            </a:endParaRPr>
          </a:p>
          <a:p>
            <a:pPr>
              <a:spcBef>
                <a:spcPts val="200"/>
              </a:spcBef>
            </a:pPr>
            <a: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ECOSSISTEMA ÂNIMA, </a:t>
            </a:r>
            <a:br>
              <a:rPr lang="pt-BR" altLang="pt-BR" b="1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</a:br>
            <a:r>
              <a:rPr lang="pt-BR" altLang="pt-BR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EDUCAÇÃO QUE HABILITA </a:t>
            </a:r>
            <a:br>
              <a:rPr lang="pt-BR" altLang="pt-BR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</a:br>
            <a:r>
              <a:rPr lang="pt-BR" altLang="pt-BR" dirty="0">
                <a:solidFill>
                  <a:srgbClr val="22A29C"/>
                </a:solidFill>
                <a:ea typeface="AmsiPro-Light" panose="020B0A06020201010104" pitchFamily="34" charset="77"/>
                <a:cs typeface="Calibri Light" panose="020F0302020204030204" pitchFamily="34" charset="0"/>
                <a:sym typeface="AmsiPro-Bold" panose="020B0A06020201010104" pitchFamily="34" charset="77"/>
              </a:rPr>
              <a:t>PARA O FUTURO.</a:t>
            </a:r>
          </a:p>
          <a:p>
            <a:pPr lvl="0">
              <a:lnSpc>
                <a:spcPct val="80000"/>
              </a:lnSpc>
              <a:defRPr sz="7000">
                <a:solidFill>
                  <a:srgbClr val="E94A41"/>
                </a:solidFill>
                <a:latin typeface="AmsiPro-Ultra"/>
                <a:ea typeface="AmsiPro-Ultra"/>
                <a:cs typeface="AmsiPro-Ultra"/>
                <a:sym typeface="AmsiPro-Ultra"/>
              </a:defRPr>
            </a:pPr>
            <a:endParaRPr lang="pt-B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ACD49BE-8466-E844-B146-1F9EA56126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2792" y="490311"/>
            <a:ext cx="2775024" cy="22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9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507189212B84D4A87E4B57D7BFC85DA" ma:contentTypeVersion="0" ma:contentTypeDescription="Crie um novo documento." ma:contentTypeScope="" ma:versionID="9d2802b45eca0bb9e8409ebf72966ed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bc818cf1145989097f6375b3efe2c9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6C111A-DF40-47FE-951A-6114667B7010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DD862F2-FB83-4C45-A727-8621FABA69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5E2F33-5E43-4397-A588-BA5CB4217C26}">
  <ds:schemaRefs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18175</TotalTime>
  <Words>1966</Words>
  <Application>Microsoft Office PowerPoint</Application>
  <PresentationFormat>Widescreen</PresentationFormat>
  <Paragraphs>254</Paragraphs>
  <Slides>73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73</vt:i4>
      </vt:variant>
    </vt:vector>
  </HeadingPairs>
  <TitlesOfParts>
    <vt:vector size="87" baseType="lpstr">
      <vt:lpstr>Aharoni</vt:lpstr>
      <vt:lpstr>AmsiPro-Bold</vt:lpstr>
      <vt:lpstr>AmsiPro-Light</vt:lpstr>
      <vt:lpstr>AmsiPro-Ultra</vt:lpstr>
      <vt:lpstr>Angsana New</vt:lpstr>
      <vt:lpstr>AngsanaUPC</vt:lpstr>
      <vt:lpstr>Arial</vt:lpstr>
      <vt:lpstr>Arial Black</vt:lpstr>
      <vt:lpstr>Calibri</vt:lpstr>
      <vt:lpstr>Calibri Light</vt:lpstr>
      <vt:lpstr>Gill Sans MT</vt:lpstr>
      <vt:lpstr>Lucida Sans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de atendimento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ROBERTA MAGALHAES SILVA</dc:creator>
  <cp:lastModifiedBy>Renato Viana da Silva</cp:lastModifiedBy>
  <cp:revision>106</cp:revision>
  <dcterms:created xsi:type="dcterms:W3CDTF">2020-07-28T21:18:13Z</dcterms:created>
  <dcterms:modified xsi:type="dcterms:W3CDTF">2022-09-27T16:33:27Z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0x010100F507189212B84D4A87E4B57D7BFC85DA</vt:lpwstr>
  </property>
</Properties>
</file>