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lear Sans Regular Bold" panose="020B0604020202020204" charset="0"/>
      <p:regular r:id="rId11"/>
    </p:embeddedFont>
    <p:embeddedFont>
      <p:font typeface="Clear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36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9CC43B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233108" cy="17550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233108" cy="1755063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D45C"/>
              </a:solidFill>
            </p:spPr>
          </p:sp>
        </p:grpSp>
        <p:sp>
          <p:nvSpPr>
            <p:cNvPr id="8" name="AutoShape 8"/>
            <p:cNvSpPr/>
            <p:nvPr/>
          </p:nvSpPr>
          <p:spPr>
            <a:xfrm>
              <a:off x="1002901" y="826731"/>
              <a:ext cx="1415606" cy="0"/>
            </a:xfrm>
            <a:prstGeom prst="line">
              <a:avLst/>
            </a:prstGeom>
            <a:ln w="101600" cap="rnd">
              <a:solidFill>
                <a:srgbClr val="FFFFFF"/>
              </a:solidFill>
              <a:prstDash val="solid"/>
              <a:headEnd type="none" w="sm" len="sm"/>
              <a:tailEnd type="triangle" w="lg" len="med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-1196658" y="-52000"/>
            <a:ext cx="7017151" cy="2575574"/>
            <a:chOff x="0" y="0"/>
            <a:chExt cx="1848138" cy="6783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66336" y="236401"/>
            <a:ext cx="3172651" cy="199877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811067" y="8741544"/>
            <a:ext cx="1010009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FFFFFF"/>
                </a:solidFill>
                <a:latin typeface="Clear Sans Regular Bold"/>
              </a:rPr>
              <a:t>SPEECH – ALUNOS INATIVOS</a:t>
            </a:r>
            <a:endParaRPr lang="en-US" sz="4200" dirty="0">
              <a:solidFill>
                <a:srgbClr val="FFFFFF"/>
              </a:solidFill>
              <a:latin typeface="Clear Sans Regular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134600" y="9407777"/>
            <a:ext cx="1010009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FFFFFF"/>
                </a:solidFill>
                <a:latin typeface="Clear Sans Regular Bold"/>
              </a:rPr>
              <a:t>AUXÍLIO EMERGENCIAL</a:t>
            </a:r>
            <a:endParaRPr lang="en-US" sz="4200" dirty="0">
              <a:solidFill>
                <a:srgbClr val="FFFFFF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9CC43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16" r="2401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52400" y="1188719"/>
            <a:ext cx="9677400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Olá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ótimo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dia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/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tarde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/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noite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.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Posso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falar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com o (a) (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falar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aluno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/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aluna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)?</a:t>
            </a:r>
          </a:p>
          <a:p>
            <a:pPr>
              <a:lnSpc>
                <a:spcPts val="4469"/>
              </a:lnSpc>
            </a:pPr>
            <a:endParaRPr lang="en-US" sz="2999" dirty="0">
              <a:solidFill>
                <a:srgbClr val="000000"/>
              </a:solidFill>
              <a:latin typeface="Clear Sans Regular Bold"/>
            </a:endParaRPr>
          </a:p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Meu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é (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Informar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)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somos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representantes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da POSITIVO.</a:t>
            </a:r>
          </a:p>
          <a:p>
            <a:pPr>
              <a:lnSpc>
                <a:spcPts val="4469"/>
              </a:lnSpc>
            </a:pPr>
            <a:endParaRPr lang="en-US" sz="2999" dirty="0">
              <a:solidFill>
                <a:srgbClr val="000000"/>
              </a:solidFill>
              <a:latin typeface="Clear Sans Regular Bold"/>
            </a:endParaRPr>
          </a:p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Estamos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entrando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em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 smtClean="0">
                <a:solidFill>
                  <a:srgbClr val="000000"/>
                </a:solidFill>
                <a:latin typeface="Clear Sans Regular Bold"/>
              </a:rPr>
              <a:t>contato</a:t>
            </a:r>
            <a:r>
              <a:rPr lang="en-US" sz="2999" dirty="0" smtClean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para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lhe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ajudar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na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quitação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seu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débito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neste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momento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tão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delicado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que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estamos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enfrentando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devido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a COVID – 19.</a:t>
            </a:r>
          </a:p>
          <a:p>
            <a:pPr>
              <a:lnSpc>
                <a:spcPts val="4469"/>
              </a:lnSpc>
            </a:pPr>
            <a:endParaRPr lang="en-US" sz="2999" dirty="0">
              <a:solidFill>
                <a:srgbClr val="000000"/>
              </a:solidFill>
              <a:latin typeface="Clear Sans Regular Bold"/>
            </a:endParaRPr>
          </a:p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Pode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confirmar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3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primeiros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dígitos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seu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CPF para que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eu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possa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seguir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com as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informações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7647" y="226504"/>
              <a:ext cx="2826144" cy="17804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9CC43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32" r="2403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45756" y="1181100"/>
            <a:ext cx="9144000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Antes de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informar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valores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e as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condições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negociação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queremos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saber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como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Senhor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(a) e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sua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família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estão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no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momento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?</a:t>
            </a:r>
          </a:p>
          <a:p>
            <a:pPr>
              <a:lnSpc>
                <a:spcPts val="4469"/>
              </a:lnSpc>
            </a:pPr>
            <a:endParaRPr lang="en-US" sz="2999" dirty="0">
              <a:solidFill>
                <a:srgbClr val="000000"/>
              </a:solidFill>
              <a:latin typeface="Clear Sans Regular Bold"/>
            </a:endParaRPr>
          </a:p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Você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permanece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trabalhando</a:t>
            </a:r>
            <a:r>
              <a:rPr lang="en-US" sz="2999" dirty="0" smtClean="0">
                <a:solidFill>
                  <a:srgbClr val="000000"/>
                </a:solidFill>
                <a:latin typeface="Clear Sans Regular Bold"/>
              </a:rPr>
              <a:t>?</a:t>
            </a:r>
          </a:p>
          <a:p>
            <a:pPr marL="323846" lvl="1">
              <a:lnSpc>
                <a:spcPts val="4469"/>
              </a:lnSpc>
            </a:pPr>
            <a:r>
              <a:rPr lang="en-US" sz="2999" dirty="0" smtClean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Caso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a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resposta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seja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NÃO (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aluno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desempregado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ou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autônomo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):</a:t>
            </a:r>
          </a:p>
          <a:p>
            <a:pPr>
              <a:lnSpc>
                <a:spcPts val="4469"/>
              </a:lnSpc>
            </a:pPr>
            <a:endParaRPr lang="en-US" sz="2999" dirty="0">
              <a:solidFill>
                <a:srgbClr val="9CC43B"/>
              </a:solidFill>
              <a:latin typeface="Clear Sans Regular Bold"/>
            </a:endParaRPr>
          </a:p>
          <a:p>
            <a:pPr marL="647692" lvl="1" indent="-323846">
              <a:lnSpc>
                <a:spcPts val="446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O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Senhor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(a)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teve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direito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ao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Auxílio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Emergencial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disponibilizado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pelo</a:t>
            </a:r>
            <a:r>
              <a:rPr lang="en-US" sz="2999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Clear Sans Regular Bold"/>
              </a:rPr>
              <a:t>governo</a:t>
            </a:r>
            <a:r>
              <a:rPr lang="en-US" sz="2999" dirty="0" smtClean="0">
                <a:solidFill>
                  <a:srgbClr val="000000"/>
                </a:solidFill>
                <a:latin typeface="Clear Sans Regular Bold"/>
              </a:rPr>
              <a:t>?</a:t>
            </a:r>
          </a:p>
          <a:p>
            <a:pPr marL="323846" lvl="1">
              <a:lnSpc>
                <a:spcPts val="4469"/>
              </a:lnSpc>
            </a:pPr>
            <a:r>
              <a:rPr lang="en-US" sz="2999" dirty="0" smtClean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Caso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aluno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tenha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recebido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informe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a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ele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desconto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ofertado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pela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campanha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9CC43B"/>
                </a:solidFill>
                <a:latin typeface="Clear Sans Regular Bold"/>
              </a:rPr>
              <a:t>disponível</a:t>
            </a:r>
            <a:r>
              <a:rPr lang="en-US" sz="2999" dirty="0">
                <a:solidFill>
                  <a:srgbClr val="9CC43B"/>
                </a:solidFill>
                <a:latin typeface="Clear Sans Regular Bold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7647" y="226504"/>
              <a:ext cx="2826144" cy="17804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4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EB5D2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3329777"/>
            <a:ext cx="12673242" cy="5206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2"/>
              </a:lnSpc>
            </a:pPr>
            <a:r>
              <a:rPr lang="en-US" sz="4900" dirty="0">
                <a:solidFill>
                  <a:srgbClr val="FFFFFF"/>
                </a:solidFill>
                <a:latin typeface="Clear Sans Bold"/>
              </a:rPr>
              <a:t>O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a</a:t>
            </a:r>
            <a:r>
              <a:rPr lang="en-US" sz="4900" dirty="0" err="1" smtClean="0">
                <a:solidFill>
                  <a:srgbClr val="FFFFFF"/>
                </a:solidFill>
                <a:latin typeface="Clear Sans Bold"/>
              </a:rPr>
              <a:t>luno</a:t>
            </a:r>
            <a:r>
              <a:rPr lang="en-US" sz="4900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precisará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enviar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o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comprovante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que </a:t>
            </a:r>
            <a:r>
              <a:rPr lang="en-US" sz="4900" smtClean="0">
                <a:solidFill>
                  <a:srgbClr val="FFFFFF"/>
                </a:solidFill>
                <a:latin typeface="Clear Sans Bold"/>
              </a:rPr>
              <a:t>está </a:t>
            </a:r>
            <a:r>
              <a:rPr lang="en-US" sz="4900" dirty="0" err="1" smtClean="0">
                <a:solidFill>
                  <a:srgbClr val="FFFFFF"/>
                </a:solidFill>
                <a:latin typeface="Clear Sans Bold"/>
              </a:rPr>
              <a:t>recebendo</a:t>
            </a:r>
            <a:r>
              <a:rPr lang="en-US" sz="4900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o </a:t>
            </a:r>
            <a:r>
              <a:rPr lang="en-US" sz="4900" dirty="0" err="1" smtClean="0">
                <a:solidFill>
                  <a:srgbClr val="FFFFFF"/>
                </a:solidFill>
                <a:latin typeface="Clear Sans Bold"/>
              </a:rPr>
              <a:t>auxílio</a:t>
            </a:r>
            <a:r>
              <a:rPr lang="en-US" sz="4900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,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caso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 smtClean="0">
                <a:solidFill>
                  <a:srgbClr val="FFFFFF"/>
                </a:solidFill>
                <a:latin typeface="Clear Sans Bold"/>
              </a:rPr>
              <a:t>contrário</a:t>
            </a:r>
            <a:r>
              <a:rPr lang="en-US" sz="4900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não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será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permitido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o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desconto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. </a:t>
            </a:r>
          </a:p>
          <a:p>
            <a:pPr algn="ctr">
              <a:lnSpc>
                <a:spcPts val="5782"/>
              </a:lnSpc>
            </a:pPr>
            <a:endParaRPr lang="en-US" sz="4900" dirty="0">
              <a:solidFill>
                <a:srgbClr val="FFFFFF"/>
              </a:solidFill>
              <a:latin typeface="Clear Sans Bold"/>
            </a:endParaRPr>
          </a:p>
          <a:p>
            <a:pPr marL="0" lvl="0" indent="0" algn="ctr">
              <a:lnSpc>
                <a:spcPts val="5782"/>
              </a:lnSpc>
            </a:pPr>
            <a:r>
              <a:rPr lang="en-US" sz="4900" dirty="0">
                <a:solidFill>
                  <a:srgbClr val="FFFFFF"/>
                </a:solidFill>
                <a:latin typeface="Clear Sans Bold"/>
              </a:rPr>
              <a:t>O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desconto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 de 10%  no valor principal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só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é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válido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caso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o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responsável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financeiro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e o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beneficiário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sejam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a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mesma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900" dirty="0" err="1">
                <a:solidFill>
                  <a:srgbClr val="FFFFFF"/>
                </a:solidFill>
                <a:latin typeface="Clear Sans Bold"/>
              </a:rPr>
              <a:t>pessoa</a:t>
            </a:r>
            <a:r>
              <a:rPr lang="en-US" sz="4900" dirty="0">
                <a:solidFill>
                  <a:srgbClr val="FFFFFF"/>
                </a:solidFill>
                <a:latin typeface="Clear Sans Bold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468321" y="2278988"/>
            <a:ext cx="5351357" cy="815951"/>
            <a:chOff x="0" y="0"/>
            <a:chExt cx="1334295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42951" cy="2034474"/>
            </a:xfrm>
            <a:custGeom>
              <a:avLst/>
              <a:gdLst/>
              <a:ahLst/>
              <a:cxnLst/>
              <a:rect l="l" t="t" r="r" b="b"/>
              <a:pathLst>
                <a:path w="13342951" h="2034474">
                  <a:moveTo>
                    <a:pt x="13342951" y="1017237"/>
                  </a:moveTo>
                  <a:lnTo>
                    <a:pt x="13342951" y="1017237"/>
                  </a:lnTo>
                  <a:cubicBezTo>
                    <a:pt x="13342951" y="1605976"/>
                    <a:pt x="12914581" y="2034474"/>
                    <a:pt x="12386007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386007" y="0"/>
                  </a:lnTo>
                  <a:cubicBezTo>
                    <a:pt x="12914454" y="0"/>
                    <a:pt x="13342951" y="428371"/>
                    <a:pt x="13342951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796349" y="2458363"/>
            <a:ext cx="4695302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lear Sans Regular Bold"/>
              </a:rPr>
              <a:t>IMPORTANTE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4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48400" y="3924300"/>
            <a:ext cx="11142380" cy="202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5840"/>
              </a:lnSpc>
              <a:spcBef>
                <a:spcPct val="0"/>
              </a:spcBef>
            </a:pPr>
            <a:r>
              <a:rPr lang="en-US" sz="9600" dirty="0" err="1" smtClean="0">
                <a:solidFill>
                  <a:srgbClr val="FFFFFF"/>
                </a:solidFill>
                <a:latin typeface="Clear Sans Bold"/>
              </a:rPr>
              <a:t>Qualidade</a:t>
            </a:r>
            <a:r>
              <a:rPr lang="en-US" sz="9600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9600" dirty="0" err="1" smtClean="0">
                <a:solidFill>
                  <a:srgbClr val="FFFFFF"/>
                </a:solidFill>
                <a:latin typeface="Clear Sans Bold"/>
              </a:rPr>
              <a:t>explica</a:t>
            </a:r>
            <a:r>
              <a:rPr lang="en-US" sz="9600" dirty="0" smtClean="0">
                <a:solidFill>
                  <a:srgbClr val="FFFFFF"/>
                </a:solidFill>
                <a:latin typeface="Clear Sans Bold"/>
              </a:rPr>
              <a:t>?</a:t>
            </a:r>
            <a:endParaRPr lang="en-US" sz="9600" dirty="0">
              <a:solidFill>
                <a:srgbClr val="FFFFFF"/>
              </a:solidFill>
              <a:latin typeface="Clear Sans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4960178" cy="10287000"/>
            <a:chOff x="0" y="0"/>
            <a:chExt cx="6613571" cy="1371600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55722" r="12092"/>
            <a:stretch>
              <a:fillRect/>
            </a:stretch>
          </p:blipFill>
          <p:spPr>
            <a:xfrm>
              <a:off x="0" y="0"/>
              <a:ext cx="6613571" cy="13716000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7647" y="226504"/>
              <a:ext cx="2826144" cy="17804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201</Words>
  <Application>Microsoft Office PowerPoint</Application>
  <PresentationFormat>Personalizar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Calibri</vt:lpstr>
      <vt:lpstr>Clear Sans Regular Bold</vt:lpstr>
      <vt:lpstr>Arial</vt:lpstr>
      <vt:lpstr>Clear Sans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 - Positivo</dc:title>
  <dc:creator>Jaqueline Luzia Peixoto Gonçalves</dc:creator>
  <cp:lastModifiedBy>Jaqueline Luzia Peixoto Gonçalves</cp:lastModifiedBy>
  <cp:revision>4</cp:revision>
  <dcterms:created xsi:type="dcterms:W3CDTF">2006-08-16T00:00:00Z</dcterms:created>
  <dcterms:modified xsi:type="dcterms:W3CDTF">2022-08-18T18:02:27Z</dcterms:modified>
  <dc:identifier>DAFIfvR-_-I</dc:identifier>
</cp:coreProperties>
</file>