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8288000" cy="10287000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Clear Sans Regular Bold" panose="020B0604020202020204" charset="0"/>
      <p:regular r:id="rId1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4" d="100"/>
          <a:sy n="54" d="100"/>
        </p:scale>
        <p:origin x="114" y="5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0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75611" cy="7984758"/>
            <a:chOff x="0" y="0"/>
            <a:chExt cx="24367481" cy="10646345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585" b="585"/>
            <a:stretch>
              <a:fillRect/>
            </a:stretch>
          </p:blipFill>
          <p:spPr>
            <a:xfrm>
              <a:off x="0" y="0"/>
              <a:ext cx="24367481" cy="10646345"/>
            </a:xfrm>
            <a:prstGeom prst="rect">
              <a:avLst/>
            </a:prstGeom>
          </p:spPr>
        </p:pic>
      </p:grpSp>
      <p:sp>
        <p:nvSpPr>
          <p:cNvPr id="4" name="AutoShape 4"/>
          <p:cNvSpPr/>
          <p:nvPr/>
        </p:nvSpPr>
        <p:spPr>
          <a:xfrm>
            <a:off x="0" y="7984758"/>
            <a:ext cx="18288000" cy="2302242"/>
          </a:xfrm>
          <a:prstGeom prst="rect">
            <a:avLst/>
          </a:prstGeom>
          <a:solidFill>
            <a:srgbClr val="0088A8"/>
          </a:solidFill>
        </p:spPr>
      </p:sp>
      <p:grpSp>
        <p:nvGrpSpPr>
          <p:cNvPr id="5" name="Group 5"/>
          <p:cNvGrpSpPr/>
          <p:nvPr/>
        </p:nvGrpSpPr>
        <p:grpSpPr>
          <a:xfrm>
            <a:off x="15835171" y="8477731"/>
            <a:ext cx="3174831" cy="1316297"/>
            <a:chOff x="0" y="0"/>
            <a:chExt cx="4616190" cy="191389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616190" cy="1913890"/>
            </a:xfrm>
            <a:custGeom>
              <a:avLst/>
              <a:gdLst/>
              <a:ahLst/>
              <a:cxnLst/>
              <a:rect l="l" t="t" r="r" b="b"/>
              <a:pathLst>
                <a:path w="4616190" h="1913890">
                  <a:moveTo>
                    <a:pt x="4616190" y="956945"/>
                  </a:moveTo>
                  <a:lnTo>
                    <a:pt x="4616190" y="956945"/>
                  </a:lnTo>
                  <a:cubicBezTo>
                    <a:pt x="4616190" y="1485392"/>
                    <a:pt x="4187818" y="1913890"/>
                    <a:pt x="3659244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lnTo>
                    <a:pt x="0" y="956945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3659244" y="0"/>
                  </a:lnTo>
                  <a:cubicBezTo>
                    <a:pt x="4187692" y="0"/>
                    <a:pt x="4616190" y="428371"/>
                    <a:pt x="4616190" y="956945"/>
                  </a:cubicBezTo>
                  <a:close/>
                </a:path>
              </a:pathLst>
            </a:custGeom>
            <a:solidFill>
              <a:srgbClr val="FF780C"/>
            </a:solidFill>
          </p:spPr>
        </p:sp>
      </p:grpSp>
      <p:sp>
        <p:nvSpPr>
          <p:cNvPr id="7" name="AutoShape 7"/>
          <p:cNvSpPr/>
          <p:nvPr/>
        </p:nvSpPr>
        <p:spPr>
          <a:xfrm>
            <a:off x="16587347" y="9097779"/>
            <a:ext cx="1061704" cy="0"/>
          </a:xfrm>
          <a:prstGeom prst="line">
            <a:avLst/>
          </a:prstGeom>
          <a:ln w="76200" cap="rnd">
            <a:solidFill>
              <a:srgbClr val="FFBC00"/>
            </a:solidFill>
            <a:prstDash val="solid"/>
            <a:headEnd type="none" w="sm" len="sm"/>
            <a:tailEnd type="triangle" w="lg" len="med"/>
          </a:ln>
        </p:spPr>
      </p:sp>
      <p:grpSp>
        <p:nvGrpSpPr>
          <p:cNvPr id="8" name="Group 8"/>
          <p:cNvGrpSpPr/>
          <p:nvPr/>
        </p:nvGrpSpPr>
        <p:grpSpPr>
          <a:xfrm>
            <a:off x="-1196658" y="-52000"/>
            <a:ext cx="7017151" cy="2575574"/>
            <a:chOff x="0" y="0"/>
            <a:chExt cx="1848138" cy="67834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848138" cy="678340"/>
            </a:xfrm>
            <a:custGeom>
              <a:avLst/>
              <a:gdLst/>
              <a:ahLst/>
              <a:cxnLst/>
              <a:rect l="l" t="t" r="r" b="b"/>
              <a:pathLst>
                <a:path w="1848138" h="678340">
                  <a:moveTo>
                    <a:pt x="0" y="0"/>
                  </a:moveTo>
                  <a:lnTo>
                    <a:pt x="1848138" y="0"/>
                  </a:lnTo>
                  <a:lnTo>
                    <a:pt x="1848138" y="678340"/>
                  </a:lnTo>
                  <a:lnTo>
                    <a:pt x="0" y="67834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81569" y="492648"/>
            <a:ext cx="2909310" cy="148627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28700" y="8641509"/>
            <a:ext cx="2323961" cy="988740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3811067" y="8741544"/>
            <a:ext cx="10100097" cy="712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880"/>
              </a:lnSpc>
              <a:spcBef>
                <a:spcPct val="0"/>
              </a:spcBef>
            </a:pPr>
            <a:r>
              <a:rPr lang="en-US" sz="4200" dirty="0" smtClean="0">
                <a:solidFill>
                  <a:srgbClr val="FFFFFF"/>
                </a:solidFill>
                <a:latin typeface="Clear Sans Regular Bold"/>
              </a:rPr>
              <a:t>SPEECH DE ATENDIMENTO</a:t>
            </a:r>
            <a:endParaRPr lang="en-US" sz="4200" dirty="0">
              <a:solidFill>
                <a:srgbClr val="FFFFFF"/>
              </a:solidFill>
              <a:latin typeface="Clear Sans Regular 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8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140085"/>
            <a:ext cx="16230600" cy="7956290"/>
            <a:chOff x="0" y="0"/>
            <a:chExt cx="4274726" cy="2095484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095484"/>
            </a:xfrm>
            <a:custGeom>
              <a:avLst/>
              <a:gdLst/>
              <a:ahLst/>
              <a:cxnLst/>
              <a:rect l="l" t="t" r="r" b="b"/>
              <a:pathLst>
                <a:path w="4274726" h="2095484">
                  <a:moveTo>
                    <a:pt x="24327" y="0"/>
                  </a:moveTo>
                  <a:lnTo>
                    <a:pt x="4250399" y="0"/>
                  </a:lnTo>
                  <a:cubicBezTo>
                    <a:pt x="4263834" y="0"/>
                    <a:pt x="4274726" y="10891"/>
                    <a:pt x="4274726" y="24327"/>
                  </a:cubicBezTo>
                  <a:lnTo>
                    <a:pt x="4274726" y="2071157"/>
                  </a:lnTo>
                  <a:cubicBezTo>
                    <a:pt x="4274726" y="2084593"/>
                    <a:pt x="4263834" y="2095484"/>
                    <a:pt x="4250399" y="2095484"/>
                  </a:cubicBezTo>
                  <a:lnTo>
                    <a:pt x="24327" y="2095484"/>
                  </a:lnTo>
                  <a:cubicBezTo>
                    <a:pt x="10891" y="2095484"/>
                    <a:pt x="0" y="2084593"/>
                    <a:pt x="0" y="2071157"/>
                  </a:cubicBezTo>
                  <a:lnTo>
                    <a:pt x="0" y="24327"/>
                  </a:lnTo>
                  <a:cubicBezTo>
                    <a:pt x="0" y="10891"/>
                    <a:pt x="10891" y="0"/>
                    <a:pt x="24327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5936475" y="647700"/>
            <a:ext cx="6415049" cy="1060969"/>
            <a:chOff x="0" y="0"/>
            <a:chExt cx="11219705" cy="185559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219705" cy="1855599"/>
            </a:xfrm>
            <a:custGeom>
              <a:avLst/>
              <a:gdLst/>
              <a:ahLst/>
              <a:cxnLst/>
              <a:rect l="l" t="t" r="r" b="b"/>
              <a:pathLst>
                <a:path w="11219705" h="1855599">
                  <a:moveTo>
                    <a:pt x="11219705" y="927800"/>
                  </a:moveTo>
                  <a:lnTo>
                    <a:pt x="11219705" y="927800"/>
                  </a:lnTo>
                  <a:cubicBezTo>
                    <a:pt x="11219705" y="1427101"/>
                    <a:pt x="10791334" y="1855599"/>
                    <a:pt x="10262760" y="1855599"/>
                  </a:cubicBezTo>
                  <a:lnTo>
                    <a:pt x="956945" y="1855599"/>
                  </a:lnTo>
                  <a:cubicBezTo>
                    <a:pt x="428371" y="1855599"/>
                    <a:pt x="0" y="1427101"/>
                    <a:pt x="0" y="927800"/>
                  </a:cubicBezTo>
                  <a:lnTo>
                    <a:pt x="0" y="927800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10262760" y="0"/>
                  </a:lnTo>
                  <a:cubicBezTo>
                    <a:pt x="10791207" y="0"/>
                    <a:pt x="11219705" y="428371"/>
                    <a:pt x="11219705" y="927800"/>
                  </a:cubicBezTo>
                  <a:close/>
                </a:path>
              </a:pathLst>
            </a:custGeom>
            <a:solidFill>
              <a:srgbClr val="FFBC00"/>
            </a:solidFill>
          </p:spPr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83770" y="1708669"/>
            <a:ext cx="15225210" cy="6790996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5936475" y="785754"/>
            <a:ext cx="6415049" cy="670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459"/>
              </a:lnSpc>
              <a:spcBef>
                <a:spcPct val="0"/>
              </a:spcBef>
            </a:pPr>
            <a:r>
              <a:rPr lang="en-US" sz="4199" spc="-83">
                <a:solidFill>
                  <a:srgbClr val="FFFFFF"/>
                </a:solidFill>
                <a:latin typeface="Clear Sans Regular Bold"/>
              </a:rPr>
              <a:t>Política de negociação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5489765" y="8565890"/>
            <a:ext cx="7308470" cy="1060969"/>
            <a:chOff x="0" y="0"/>
            <a:chExt cx="12782268" cy="1855599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2782268" cy="1855599"/>
            </a:xfrm>
            <a:custGeom>
              <a:avLst/>
              <a:gdLst/>
              <a:ahLst/>
              <a:cxnLst/>
              <a:rect l="l" t="t" r="r" b="b"/>
              <a:pathLst>
                <a:path w="12782268" h="1855599">
                  <a:moveTo>
                    <a:pt x="12782268" y="927800"/>
                  </a:moveTo>
                  <a:lnTo>
                    <a:pt x="12782268" y="927800"/>
                  </a:lnTo>
                  <a:cubicBezTo>
                    <a:pt x="12782268" y="1427101"/>
                    <a:pt x="12353896" y="1855599"/>
                    <a:pt x="11825322" y="1855599"/>
                  </a:cubicBezTo>
                  <a:lnTo>
                    <a:pt x="956945" y="1855599"/>
                  </a:lnTo>
                  <a:cubicBezTo>
                    <a:pt x="428371" y="1855599"/>
                    <a:pt x="0" y="1427101"/>
                    <a:pt x="0" y="927800"/>
                  </a:cubicBezTo>
                  <a:lnTo>
                    <a:pt x="0" y="927800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11825322" y="0"/>
                  </a:lnTo>
                  <a:cubicBezTo>
                    <a:pt x="12353770" y="0"/>
                    <a:pt x="12782268" y="428371"/>
                    <a:pt x="12782268" y="927800"/>
                  </a:cubicBezTo>
                  <a:close/>
                </a:path>
              </a:pathLst>
            </a:custGeom>
            <a:solidFill>
              <a:srgbClr val="FF780C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5936475" y="8703945"/>
            <a:ext cx="6415049" cy="670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459"/>
              </a:lnSpc>
              <a:spcBef>
                <a:spcPct val="0"/>
              </a:spcBef>
            </a:pPr>
            <a:r>
              <a:rPr lang="en-US" sz="4199" spc="-83">
                <a:solidFill>
                  <a:srgbClr val="FFFFFF"/>
                </a:solidFill>
                <a:latin typeface="Clear Sans Regular Bold"/>
              </a:rPr>
              <a:t>Parcela mínima R$ 150,00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270715" y="439103"/>
            <a:ext cx="6415049" cy="388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120"/>
              </a:lnSpc>
              <a:spcBef>
                <a:spcPct val="0"/>
              </a:spcBef>
            </a:pPr>
            <a:r>
              <a:rPr lang="en-US" sz="2400" spc="-48">
                <a:solidFill>
                  <a:srgbClr val="FFFFFF"/>
                </a:solidFill>
                <a:latin typeface="Clear Sans Regular Bold"/>
              </a:rPr>
              <a:t>IATEC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8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9024" y="297020"/>
            <a:ext cx="17729952" cy="9692960"/>
            <a:chOff x="0" y="0"/>
            <a:chExt cx="3500807" cy="191389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500806" cy="1913890"/>
            </a:xfrm>
            <a:custGeom>
              <a:avLst/>
              <a:gdLst/>
              <a:ahLst/>
              <a:cxnLst/>
              <a:rect l="l" t="t" r="r" b="b"/>
              <a:pathLst>
                <a:path w="3500806" h="1913890">
                  <a:moveTo>
                    <a:pt x="0" y="0"/>
                  </a:moveTo>
                  <a:lnTo>
                    <a:pt x="3500806" y="0"/>
                  </a:lnTo>
                  <a:lnTo>
                    <a:pt x="3500806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6227374" y="2177621"/>
            <a:ext cx="5258944" cy="1662014"/>
            <a:chOff x="0" y="0"/>
            <a:chExt cx="6479063" cy="2047615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6479063" cy="2047615"/>
            </a:xfrm>
            <a:custGeom>
              <a:avLst/>
              <a:gdLst/>
              <a:ahLst/>
              <a:cxnLst/>
              <a:rect l="l" t="t" r="r" b="b"/>
              <a:pathLst>
                <a:path w="6479063" h="2047615">
                  <a:moveTo>
                    <a:pt x="6479063" y="1023807"/>
                  </a:moveTo>
                  <a:lnTo>
                    <a:pt x="6479063" y="1023807"/>
                  </a:lnTo>
                  <a:cubicBezTo>
                    <a:pt x="6479063" y="1619117"/>
                    <a:pt x="6050692" y="2047615"/>
                    <a:pt x="5522118" y="2047615"/>
                  </a:cubicBezTo>
                  <a:lnTo>
                    <a:pt x="956945" y="2047615"/>
                  </a:lnTo>
                  <a:cubicBezTo>
                    <a:pt x="428371" y="2047615"/>
                    <a:pt x="0" y="1619117"/>
                    <a:pt x="0" y="1023807"/>
                  </a:cubicBezTo>
                  <a:lnTo>
                    <a:pt x="0" y="102380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5522118" y="0"/>
                  </a:lnTo>
                  <a:cubicBezTo>
                    <a:pt x="6050565" y="0"/>
                    <a:pt x="6479063" y="428371"/>
                    <a:pt x="6479063" y="1023807"/>
                  </a:cubicBezTo>
                  <a:close/>
                </a:path>
              </a:pathLst>
            </a:custGeom>
            <a:solidFill>
              <a:srgbClr val="0088A8"/>
            </a:solidFill>
          </p:spPr>
        </p:sp>
      </p:grpSp>
      <p:grpSp>
        <p:nvGrpSpPr>
          <p:cNvPr id="6" name="Group 6"/>
          <p:cNvGrpSpPr/>
          <p:nvPr/>
        </p:nvGrpSpPr>
        <p:grpSpPr>
          <a:xfrm>
            <a:off x="12000356" y="2177621"/>
            <a:ext cx="5258944" cy="1662014"/>
            <a:chOff x="0" y="0"/>
            <a:chExt cx="6479063" cy="204761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479063" cy="2047615"/>
            </a:xfrm>
            <a:custGeom>
              <a:avLst/>
              <a:gdLst/>
              <a:ahLst/>
              <a:cxnLst/>
              <a:rect l="l" t="t" r="r" b="b"/>
              <a:pathLst>
                <a:path w="6479063" h="2047615">
                  <a:moveTo>
                    <a:pt x="6479063" y="1023807"/>
                  </a:moveTo>
                  <a:lnTo>
                    <a:pt x="6479063" y="1023807"/>
                  </a:lnTo>
                  <a:cubicBezTo>
                    <a:pt x="6479063" y="1619117"/>
                    <a:pt x="6050692" y="2047615"/>
                    <a:pt x="5522118" y="2047615"/>
                  </a:cubicBezTo>
                  <a:lnTo>
                    <a:pt x="956945" y="2047615"/>
                  </a:lnTo>
                  <a:cubicBezTo>
                    <a:pt x="428371" y="2047615"/>
                    <a:pt x="0" y="1619117"/>
                    <a:pt x="0" y="1023807"/>
                  </a:cubicBezTo>
                  <a:lnTo>
                    <a:pt x="0" y="102380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5522118" y="0"/>
                  </a:lnTo>
                  <a:cubicBezTo>
                    <a:pt x="6050565" y="0"/>
                    <a:pt x="6479063" y="428371"/>
                    <a:pt x="6479063" y="1023807"/>
                  </a:cubicBezTo>
                  <a:close/>
                </a:path>
              </a:pathLst>
            </a:custGeom>
            <a:solidFill>
              <a:srgbClr val="0088A8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6227374" y="4312493"/>
            <a:ext cx="5258944" cy="1662014"/>
            <a:chOff x="0" y="0"/>
            <a:chExt cx="6479063" cy="204761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479063" cy="2047615"/>
            </a:xfrm>
            <a:custGeom>
              <a:avLst/>
              <a:gdLst/>
              <a:ahLst/>
              <a:cxnLst/>
              <a:rect l="l" t="t" r="r" b="b"/>
              <a:pathLst>
                <a:path w="6479063" h="2047615">
                  <a:moveTo>
                    <a:pt x="6479063" y="1023807"/>
                  </a:moveTo>
                  <a:lnTo>
                    <a:pt x="6479063" y="1023807"/>
                  </a:lnTo>
                  <a:cubicBezTo>
                    <a:pt x="6479063" y="1619117"/>
                    <a:pt x="6050692" y="2047615"/>
                    <a:pt x="5522118" y="2047615"/>
                  </a:cubicBezTo>
                  <a:lnTo>
                    <a:pt x="956945" y="2047615"/>
                  </a:lnTo>
                  <a:cubicBezTo>
                    <a:pt x="428371" y="2047615"/>
                    <a:pt x="0" y="1619117"/>
                    <a:pt x="0" y="1023807"/>
                  </a:cubicBezTo>
                  <a:lnTo>
                    <a:pt x="0" y="102380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5522118" y="0"/>
                  </a:lnTo>
                  <a:cubicBezTo>
                    <a:pt x="6050565" y="0"/>
                    <a:pt x="6479063" y="428371"/>
                    <a:pt x="6479063" y="1023807"/>
                  </a:cubicBezTo>
                  <a:close/>
                </a:path>
              </a:pathLst>
            </a:custGeom>
            <a:solidFill>
              <a:srgbClr val="0088A8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2000356" y="4312493"/>
            <a:ext cx="5258944" cy="1662014"/>
            <a:chOff x="0" y="0"/>
            <a:chExt cx="6479063" cy="2047615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479063" cy="2047615"/>
            </a:xfrm>
            <a:custGeom>
              <a:avLst/>
              <a:gdLst/>
              <a:ahLst/>
              <a:cxnLst/>
              <a:rect l="l" t="t" r="r" b="b"/>
              <a:pathLst>
                <a:path w="6479063" h="2047615">
                  <a:moveTo>
                    <a:pt x="6479063" y="1023807"/>
                  </a:moveTo>
                  <a:lnTo>
                    <a:pt x="6479063" y="1023807"/>
                  </a:lnTo>
                  <a:cubicBezTo>
                    <a:pt x="6479063" y="1619117"/>
                    <a:pt x="6050692" y="2047615"/>
                    <a:pt x="5522118" y="2047615"/>
                  </a:cubicBezTo>
                  <a:lnTo>
                    <a:pt x="956945" y="2047615"/>
                  </a:lnTo>
                  <a:cubicBezTo>
                    <a:pt x="428371" y="2047615"/>
                    <a:pt x="0" y="1619117"/>
                    <a:pt x="0" y="1023807"/>
                  </a:cubicBezTo>
                  <a:lnTo>
                    <a:pt x="0" y="102380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5522118" y="0"/>
                  </a:lnTo>
                  <a:cubicBezTo>
                    <a:pt x="6050565" y="0"/>
                    <a:pt x="6479063" y="428371"/>
                    <a:pt x="6479063" y="1023807"/>
                  </a:cubicBezTo>
                  <a:close/>
                </a:path>
              </a:pathLst>
            </a:custGeom>
            <a:solidFill>
              <a:srgbClr val="0088A8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6227374" y="6447366"/>
            <a:ext cx="11031926" cy="1662014"/>
            <a:chOff x="0" y="0"/>
            <a:chExt cx="13591425" cy="2047615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3591425" cy="2047615"/>
            </a:xfrm>
            <a:custGeom>
              <a:avLst/>
              <a:gdLst/>
              <a:ahLst/>
              <a:cxnLst/>
              <a:rect l="l" t="t" r="r" b="b"/>
              <a:pathLst>
                <a:path w="13591425" h="2047615">
                  <a:moveTo>
                    <a:pt x="13591425" y="1023807"/>
                  </a:moveTo>
                  <a:lnTo>
                    <a:pt x="13591425" y="1023807"/>
                  </a:lnTo>
                  <a:cubicBezTo>
                    <a:pt x="13591425" y="1619117"/>
                    <a:pt x="13163054" y="2047615"/>
                    <a:pt x="12634480" y="2047615"/>
                  </a:cubicBezTo>
                  <a:lnTo>
                    <a:pt x="956945" y="2047615"/>
                  </a:lnTo>
                  <a:cubicBezTo>
                    <a:pt x="428371" y="2047615"/>
                    <a:pt x="0" y="1619117"/>
                    <a:pt x="0" y="1023807"/>
                  </a:cubicBezTo>
                  <a:lnTo>
                    <a:pt x="0" y="1023807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12634480" y="0"/>
                  </a:lnTo>
                  <a:cubicBezTo>
                    <a:pt x="13162927" y="0"/>
                    <a:pt x="13591425" y="428371"/>
                    <a:pt x="13591425" y="1023807"/>
                  </a:cubicBezTo>
                  <a:close/>
                </a:path>
              </a:pathLst>
            </a:custGeom>
            <a:solidFill>
              <a:srgbClr val="0088A8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1028700" y="5618410"/>
            <a:ext cx="4525345" cy="1060969"/>
            <a:chOff x="0" y="0"/>
            <a:chExt cx="7914675" cy="1855599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914675" cy="1855599"/>
            </a:xfrm>
            <a:custGeom>
              <a:avLst/>
              <a:gdLst/>
              <a:ahLst/>
              <a:cxnLst/>
              <a:rect l="l" t="t" r="r" b="b"/>
              <a:pathLst>
                <a:path w="7914675" h="1855599">
                  <a:moveTo>
                    <a:pt x="7914675" y="927800"/>
                  </a:moveTo>
                  <a:lnTo>
                    <a:pt x="7914675" y="927800"/>
                  </a:lnTo>
                  <a:cubicBezTo>
                    <a:pt x="7914675" y="1427101"/>
                    <a:pt x="7486304" y="1855599"/>
                    <a:pt x="6957730" y="1855599"/>
                  </a:cubicBezTo>
                  <a:lnTo>
                    <a:pt x="956945" y="1855599"/>
                  </a:lnTo>
                  <a:cubicBezTo>
                    <a:pt x="428371" y="1855599"/>
                    <a:pt x="0" y="1427101"/>
                    <a:pt x="0" y="927800"/>
                  </a:cubicBezTo>
                  <a:lnTo>
                    <a:pt x="0" y="927800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6957730" y="0"/>
                  </a:lnTo>
                  <a:cubicBezTo>
                    <a:pt x="7486177" y="0"/>
                    <a:pt x="7914675" y="428371"/>
                    <a:pt x="7914675" y="927800"/>
                  </a:cubicBezTo>
                  <a:close/>
                </a:path>
              </a:pathLst>
            </a:custGeom>
            <a:solidFill>
              <a:srgbClr val="FFBC00"/>
            </a:solidFill>
          </p:spPr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836718" y="3607621"/>
            <a:ext cx="2909310" cy="1486278"/>
          </a:xfrm>
          <a:prstGeom prst="rect">
            <a:avLst/>
          </a:prstGeom>
        </p:spPr>
      </p:pic>
      <p:sp>
        <p:nvSpPr>
          <p:cNvPr id="17" name="TextBox 17"/>
          <p:cNvSpPr txBox="1"/>
          <p:nvPr/>
        </p:nvSpPr>
        <p:spPr>
          <a:xfrm>
            <a:off x="6560085" y="2554602"/>
            <a:ext cx="4650522" cy="860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499"/>
              </a:lnSpc>
            </a:pPr>
            <a:r>
              <a:rPr lang="en-US" sz="2499">
                <a:solidFill>
                  <a:srgbClr val="FFFFFF"/>
                </a:solidFill>
                <a:latin typeface="Clear Sans Regular Bold"/>
              </a:rPr>
              <a:t>Instituição NÃO aceita pagamento amortizado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028700" y="5756464"/>
            <a:ext cx="4525345" cy="6705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459"/>
              </a:lnSpc>
              <a:spcBef>
                <a:spcPct val="0"/>
              </a:spcBef>
            </a:pPr>
            <a:r>
              <a:rPr lang="en-US" sz="4199" spc="-83">
                <a:solidFill>
                  <a:srgbClr val="FFFFFF"/>
                </a:solidFill>
                <a:latin typeface="Clear Sans Regular Bold"/>
              </a:rPr>
              <a:t>IMPORTANTE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560085" y="4679950"/>
            <a:ext cx="4497303" cy="86042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 dirty="0">
                <a:solidFill>
                  <a:srgbClr val="FFFFFF"/>
                </a:solidFill>
                <a:latin typeface="Clear Sans Regular Bold"/>
              </a:rPr>
              <a:t>A </a:t>
            </a:r>
            <a:r>
              <a:rPr lang="en-US" sz="2499" dirty="0" err="1">
                <a:solidFill>
                  <a:srgbClr val="FFFFFF"/>
                </a:solidFill>
                <a:latin typeface="Clear Sans Regular Bold"/>
              </a:rPr>
              <a:t>instituição</a:t>
            </a:r>
            <a:endParaRPr lang="en-US" sz="2499" dirty="0">
              <a:solidFill>
                <a:srgbClr val="FFFFFF"/>
              </a:solidFill>
              <a:latin typeface="Clear Sans Regular Bold"/>
            </a:endParaRPr>
          </a:p>
          <a:p>
            <a:pPr marL="0" lvl="0" indent="0" algn="ctr">
              <a:lnSpc>
                <a:spcPts val="3499"/>
              </a:lnSpc>
            </a:pPr>
            <a:r>
              <a:rPr lang="en-US" sz="2499" dirty="0" err="1">
                <a:solidFill>
                  <a:srgbClr val="FFFFFF"/>
                </a:solidFill>
                <a:latin typeface="Clear Sans Regular Bold"/>
              </a:rPr>
              <a:t>possui</a:t>
            </a:r>
            <a:r>
              <a:rPr lang="en-US" sz="2499" dirty="0">
                <a:solidFill>
                  <a:srgbClr val="FFFFFF"/>
                </a:solidFill>
                <a:latin typeface="Clear Sans Regular Bold"/>
              </a:rPr>
              <a:t> TCD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2438750" y="2554602"/>
            <a:ext cx="4820550" cy="8976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3499"/>
              </a:lnSpc>
            </a:pPr>
            <a:r>
              <a:rPr lang="en-US" sz="2499" dirty="0" err="1" smtClean="0">
                <a:solidFill>
                  <a:srgbClr val="FFFFFF"/>
                </a:solidFill>
                <a:latin typeface="Clear Sans Regular Bold"/>
              </a:rPr>
              <a:t>Instituição</a:t>
            </a:r>
            <a:r>
              <a:rPr lang="en-US" sz="2499" dirty="0" smtClean="0">
                <a:solidFill>
                  <a:srgbClr val="FFFFFF"/>
                </a:solidFill>
                <a:latin typeface="Clear Sans Regular Bold"/>
              </a:rPr>
              <a:t> </a:t>
            </a:r>
            <a:r>
              <a:rPr lang="en-US" sz="2499" dirty="0">
                <a:solidFill>
                  <a:srgbClr val="FFFFFF"/>
                </a:solidFill>
                <a:latin typeface="Clear Sans Regular Bold"/>
              </a:rPr>
              <a:t>ACEITA </a:t>
            </a:r>
            <a:r>
              <a:rPr lang="en-US" sz="2499" dirty="0" err="1">
                <a:solidFill>
                  <a:srgbClr val="FFFFFF"/>
                </a:solidFill>
                <a:latin typeface="Clear Sans Regular Bold"/>
              </a:rPr>
              <a:t>contraproposta</a:t>
            </a:r>
            <a:endParaRPr lang="en-US" sz="2499" dirty="0">
              <a:solidFill>
                <a:srgbClr val="FFFFFF"/>
              </a:solidFill>
              <a:latin typeface="Clear Sans Regular Bold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12438750" y="4614220"/>
            <a:ext cx="4539648" cy="961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540"/>
              </a:lnSpc>
            </a:pPr>
            <a:r>
              <a:rPr lang="en-US" sz="2499" dirty="0" err="1">
                <a:solidFill>
                  <a:srgbClr val="FFFFFF"/>
                </a:solidFill>
                <a:latin typeface="Clear Sans Regular Bold"/>
              </a:rPr>
              <a:t>Em</a:t>
            </a:r>
            <a:r>
              <a:rPr lang="en-US" sz="2499" dirty="0">
                <a:solidFill>
                  <a:srgbClr val="FFFFFF"/>
                </a:solidFill>
                <a:latin typeface="Clear Sans Regular Bold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Clear Sans Regular Bold"/>
              </a:rPr>
              <a:t>caso</a:t>
            </a:r>
            <a:r>
              <a:rPr lang="en-US" sz="2499" dirty="0">
                <a:solidFill>
                  <a:srgbClr val="FFFFFF"/>
                </a:solidFill>
                <a:latin typeface="Clear Sans Regular Bold"/>
              </a:rPr>
              <a:t> de </a:t>
            </a:r>
            <a:r>
              <a:rPr lang="en-US" sz="2499" dirty="0" err="1">
                <a:solidFill>
                  <a:srgbClr val="FFFFFF"/>
                </a:solidFill>
                <a:latin typeface="Clear Sans Regular Bold"/>
              </a:rPr>
              <a:t>atraso</a:t>
            </a:r>
            <a:r>
              <a:rPr lang="en-US" sz="2499" dirty="0">
                <a:solidFill>
                  <a:srgbClr val="FFFFFF"/>
                </a:solidFill>
                <a:latin typeface="Clear Sans Regular Bold"/>
              </a:rPr>
              <a:t> do </a:t>
            </a:r>
            <a:r>
              <a:rPr lang="en-US" sz="2499" dirty="0" err="1">
                <a:solidFill>
                  <a:srgbClr val="FFFFFF"/>
                </a:solidFill>
                <a:latin typeface="Clear Sans Regular Bold"/>
              </a:rPr>
              <a:t>acordo</a:t>
            </a:r>
            <a:r>
              <a:rPr lang="en-US" sz="2499" dirty="0">
                <a:solidFill>
                  <a:srgbClr val="FFFFFF"/>
                </a:solidFill>
                <a:latin typeface="Clear Sans Regular Bold"/>
              </a:rPr>
              <a:t>, </a:t>
            </a:r>
            <a:r>
              <a:rPr lang="en-US" sz="2499" dirty="0" err="1">
                <a:solidFill>
                  <a:srgbClr val="FFFFFF"/>
                </a:solidFill>
                <a:latin typeface="Clear Sans Regular Bold"/>
              </a:rPr>
              <a:t>devemos</a:t>
            </a:r>
            <a:r>
              <a:rPr lang="en-US" sz="2499" dirty="0">
                <a:solidFill>
                  <a:srgbClr val="FFFFFF"/>
                </a:solidFill>
                <a:latin typeface="Clear Sans Regular Bold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Clear Sans Regular Bold"/>
              </a:rPr>
              <a:t>gerar</a:t>
            </a:r>
            <a:r>
              <a:rPr lang="en-US" sz="2499" dirty="0">
                <a:solidFill>
                  <a:srgbClr val="FFFFFF"/>
                </a:solidFill>
                <a:latin typeface="Clear Sans Regular Bold"/>
              </a:rPr>
              <a:t> REACORDO das </a:t>
            </a:r>
            <a:r>
              <a:rPr lang="en-US" sz="2499" dirty="0" err="1">
                <a:solidFill>
                  <a:srgbClr val="FFFFFF"/>
                </a:solidFill>
                <a:latin typeface="Clear Sans Regular Bold"/>
              </a:rPr>
              <a:t>parcelas</a:t>
            </a:r>
            <a:r>
              <a:rPr lang="en-US" sz="2499" dirty="0">
                <a:solidFill>
                  <a:srgbClr val="FFFFFF"/>
                </a:solidFill>
                <a:latin typeface="Clear Sans Regular Bold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Clear Sans Regular Bold"/>
              </a:rPr>
              <a:t>em</a:t>
            </a:r>
            <a:r>
              <a:rPr lang="en-US" sz="2499" dirty="0">
                <a:solidFill>
                  <a:srgbClr val="FFFFFF"/>
                </a:solidFill>
                <a:latin typeface="Clear Sans Regular Bold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Clear Sans Regular Bold"/>
              </a:rPr>
              <a:t>aberto</a:t>
            </a:r>
            <a:endParaRPr lang="en-US" sz="2499" dirty="0">
              <a:solidFill>
                <a:srgbClr val="FFFFFF"/>
              </a:solidFill>
              <a:latin typeface="Clear Sans Regular Bold"/>
            </a:endParaRPr>
          </a:p>
        </p:txBody>
      </p:sp>
      <p:sp>
        <p:nvSpPr>
          <p:cNvPr id="22" name="TextBox 22"/>
          <p:cNvSpPr txBox="1"/>
          <p:nvPr/>
        </p:nvSpPr>
        <p:spPr>
          <a:xfrm>
            <a:off x="6284524" y="6798081"/>
            <a:ext cx="10917626" cy="17953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</a:pPr>
            <a:r>
              <a:rPr lang="en-US" sz="2499" dirty="0" err="1">
                <a:solidFill>
                  <a:srgbClr val="FFFFFF"/>
                </a:solidFill>
                <a:latin typeface="Clear Sans Regular Bold"/>
              </a:rPr>
              <a:t>Tratativa</a:t>
            </a:r>
            <a:r>
              <a:rPr lang="en-US" sz="2499" dirty="0">
                <a:solidFill>
                  <a:srgbClr val="FFFFFF"/>
                </a:solidFill>
                <a:latin typeface="Clear Sans Regular Bold"/>
              </a:rPr>
              <a:t> com RF: </a:t>
            </a:r>
            <a:r>
              <a:rPr lang="en-US" sz="2499" dirty="0" err="1">
                <a:solidFill>
                  <a:srgbClr val="FFFFFF"/>
                </a:solidFill>
                <a:latin typeface="Clear Sans Regular Bold"/>
              </a:rPr>
              <a:t>Após</a:t>
            </a:r>
            <a:r>
              <a:rPr lang="en-US" sz="2499" dirty="0">
                <a:solidFill>
                  <a:srgbClr val="FFFFFF"/>
                </a:solidFill>
                <a:latin typeface="Clear Sans Regular Bold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Clear Sans Regular Bold"/>
              </a:rPr>
              <a:t>autorização</a:t>
            </a:r>
            <a:r>
              <a:rPr lang="en-US" sz="2499" dirty="0">
                <a:solidFill>
                  <a:srgbClr val="FFFFFF"/>
                </a:solidFill>
                <a:latin typeface="Clear Sans Regular Bold"/>
              </a:rPr>
              <a:t> do </a:t>
            </a:r>
            <a:r>
              <a:rPr lang="en-US" sz="2499" dirty="0" err="1">
                <a:solidFill>
                  <a:srgbClr val="FFFFFF"/>
                </a:solidFill>
                <a:latin typeface="Clear Sans Regular Bold"/>
              </a:rPr>
              <a:t>aluno</a:t>
            </a:r>
            <a:r>
              <a:rPr lang="en-US" sz="2499" dirty="0">
                <a:solidFill>
                  <a:srgbClr val="FFFFFF"/>
                </a:solidFill>
                <a:latin typeface="Clear Sans Regular Bold"/>
              </a:rPr>
              <a:t>, registrar </a:t>
            </a:r>
            <a:r>
              <a:rPr lang="en-US" sz="2499" dirty="0" err="1">
                <a:solidFill>
                  <a:srgbClr val="FFFFFF"/>
                </a:solidFill>
                <a:latin typeface="Clear Sans Regular Bold"/>
              </a:rPr>
              <a:t>em</a:t>
            </a:r>
            <a:r>
              <a:rPr lang="en-US" sz="2499" dirty="0">
                <a:solidFill>
                  <a:srgbClr val="FFFFFF"/>
                </a:solidFill>
                <a:latin typeface="Clear Sans Regular Bold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Clear Sans Regular Bold"/>
              </a:rPr>
              <a:t>observações</a:t>
            </a:r>
            <a:r>
              <a:rPr lang="en-US" sz="2499" dirty="0">
                <a:solidFill>
                  <a:srgbClr val="FFFFFF"/>
                </a:solidFill>
                <a:latin typeface="Clear Sans Regular Bold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Clear Sans Regular Bold"/>
              </a:rPr>
              <a:t>na</a:t>
            </a:r>
            <a:r>
              <a:rPr lang="en-US" sz="2499" dirty="0">
                <a:solidFill>
                  <a:srgbClr val="FFFFFF"/>
                </a:solidFill>
                <a:latin typeface="Clear Sans Regular Bold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Clear Sans Regular Bold"/>
              </a:rPr>
              <a:t>ficha</a:t>
            </a:r>
            <a:r>
              <a:rPr lang="en-US" sz="2499" dirty="0">
                <a:solidFill>
                  <a:srgbClr val="FFFFFF"/>
                </a:solidFill>
                <a:latin typeface="Clear Sans Regular Bold"/>
              </a:rPr>
              <a:t> o </a:t>
            </a:r>
            <a:r>
              <a:rPr lang="en-US" sz="2499" dirty="0" err="1">
                <a:solidFill>
                  <a:srgbClr val="FFFFFF"/>
                </a:solidFill>
                <a:latin typeface="Clear Sans Regular Bold"/>
              </a:rPr>
              <a:t>nome</a:t>
            </a:r>
            <a:r>
              <a:rPr lang="en-US" sz="2499" dirty="0">
                <a:solidFill>
                  <a:srgbClr val="FFFFFF"/>
                </a:solidFill>
                <a:latin typeface="Clear Sans Regular Bold"/>
              </a:rPr>
              <a:t> do RF </a:t>
            </a:r>
            <a:r>
              <a:rPr lang="en-US" sz="2499" dirty="0" err="1">
                <a:solidFill>
                  <a:srgbClr val="FFFFFF"/>
                </a:solidFill>
                <a:latin typeface="Clear Sans Regular Bold"/>
              </a:rPr>
              <a:t>ressaltando</a:t>
            </a:r>
            <a:r>
              <a:rPr lang="en-US" sz="2499" dirty="0">
                <a:solidFill>
                  <a:srgbClr val="FFFFFF"/>
                </a:solidFill>
                <a:latin typeface="Clear Sans Regular Bold"/>
              </a:rPr>
              <a:t> que </a:t>
            </a:r>
            <a:r>
              <a:rPr lang="en-US" sz="2499" dirty="0" err="1">
                <a:solidFill>
                  <a:srgbClr val="FFFFFF"/>
                </a:solidFill>
                <a:latin typeface="Clear Sans Regular Bold"/>
              </a:rPr>
              <a:t>ele</a:t>
            </a:r>
            <a:r>
              <a:rPr lang="en-US" sz="2499" dirty="0">
                <a:solidFill>
                  <a:srgbClr val="FFFFFF"/>
                </a:solidFill>
                <a:latin typeface="Clear Sans Regular Bold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Clear Sans Regular Bold"/>
              </a:rPr>
              <a:t>pode</a:t>
            </a:r>
            <a:r>
              <a:rPr lang="en-US" sz="2499" dirty="0">
                <a:solidFill>
                  <a:srgbClr val="FFFFFF"/>
                </a:solidFill>
                <a:latin typeface="Clear Sans Regular Bold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Clear Sans Regular Bold"/>
              </a:rPr>
              <a:t>realizar</a:t>
            </a:r>
            <a:r>
              <a:rPr lang="en-US" sz="2499" dirty="0">
                <a:solidFill>
                  <a:srgbClr val="FFFFFF"/>
                </a:solidFill>
                <a:latin typeface="Clear Sans Regular Bold"/>
              </a:rPr>
              <a:t> as </a:t>
            </a:r>
            <a:r>
              <a:rPr lang="en-US" sz="2499" dirty="0" err="1">
                <a:solidFill>
                  <a:srgbClr val="FFFFFF"/>
                </a:solidFill>
                <a:latin typeface="Clear Sans Regular Bold"/>
              </a:rPr>
              <a:t>negociações</a:t>
            </a:r>
            <a:r>
              <a:rPr lang="en-US" sz="2499" dirty="0">
                <a:solidFill>
                  <a:srgbClr val="FFFFFF"/>
                </a:solidFill>
                <a:latin typeface="Clear Sans Regular Bold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Clear Sans Regular Bold"/>
              </a:rPr>
              <a:t>pelo</a:t>
            </a:r>
            <a:r>
              <a:rPr lang="en-US" sz="2499" dirty="0">
                <a:solidFill>
                  <a:srgbClr val="FFFFFF"/>
                </a:solidFill>
                <a:latin typeface="Clear Sans Regular Bold"/>
              </a:rPr>
              <a:t> </a:t>
            </a:r>
            <a:r>
              <a:rPr lang="en-US" sz="2499" dirty="0" err="1">
                <a:solidFill>
                  <a:srgbClr val="FFFFFF"/>
                </a:solidFill>
                <a:latin typeface="Clear Sans Regular Bold"/>
              </a:rPr>
              <a:t>aluno</a:t>
            </a:r>
            <a:r>
              <a:rPr lang="en-US" sz="2499" dirty="0">
                <a:solidFill>
                  <a:srgbClr val="FFFFFF"/>
                </a:solidFill>
                <a:latin typeface="Clear Sans Regular Bold"/>
              </a:rPr>
              <a:t>.</a:t>
            </a:r>
          </a:p>
          <a:p>
            <a:pPr marL="0" lvl="0" indent="0" algn="ctr">
              <a:lnSpc>
                <a:spcPts val="3499"/>
              </a:lnSpc>
            </a:pPr>
            <a:endParaRPr lang="en-US" sz="2499" dirty="0">
              <a:solidFill>
                <a:srgbClr val="FFFFFF"/>
              </a:solidFill>
              <a:latin typeface="Clear Sans Regular 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8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4960178" cy="10287000"/>
            <a:chOff x="0" y="0"/>
            <a:chExt cx="6613571" cy="13716000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l="19599" r="48214"/>
            <a:stretch>
              <a:fillRect/>
            </a:stretch>
          </p:blipFill>
          <p:spPr>
            <a:xfrm>
              <a:off x="0" y="0"/>
              <a:ext cx="6613571" cy="13716000"/>
            </a:xfrm>
            <a:prstGeom prst="rect">
              <a:avLst/>
            </a:prstGeom>
          </p:spPr>
        </p:pic>
      </p:grpSp>
      <p:sp>
        <p:nvSpPr>
          <p:cNvPr id="4" name="TextBox 4"/>
          <p:cNvSpPr txBox="1"/>
          <p:nvPr/>
        </p:nvSpPr>
        <p:spPr>
          <a:xfrm>
            <a:off x="5105400" y="1547836"/>
            <a:ext cx="12877800" cy="48474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47692" lvl="1" indent="-323846">
              <a:lnSpc>
                <a:spcPts val="4199"/>
              </a:lnSpc>
              <a:buFont typeface="Arial"/>
              <a:buChar char="•"/>
            </a:pPr>
            <a:r>
              <a:rPr lang="en-US" sz="2999" dirty="0" err="1">
                <a:solidFill>
                  <a:srgbClr val="FFFFFF"/>
                </a:solidFill>
                <a:latin typeface="Clear Sans Regular Bold"/>
              </a:rPr>
              <a:t>Telefone</a:t>
            </a:r>
            <a:r>
              <a:rPr lang="en-US" sz="2999" dirty="0">
                <a:solidFill>
                  <a:srgbClr val="FFFFFF"/>
                </a:solidFill>
                <a:latin typeface="Clear Sans Regular Bold"/>
              </a:rPr>
              <a:t> da Central de </a:t>
            </a:r>
            <a:r>
              <a:rPr lang="en-US" sz="2999" dirty="0" err="1">
                <a:solidFill>
                  <a:srgbClr val="FFFFFF"/>
                </a:solidFill>
                <a:latin typeface="Clear Sans Regular Bold"/>
              </a:rPr>
              <a:t>Atendimento</a:t>
            </a:r>
            <a:r>
              <a:rPr lang="en-US" sz="2999" dirty="0">
                <a:solidFill>
                  <a:srgbClr val="FFFFFF"/>
                </a:solidFill>
                <a:latin typeface="Clear Sans Regular Bold"/>
              </a:rPr>
              <a:t> 0800 888 0096.</a:t>
            </a:r>
          </a:p>
          <a:p>
            <a:pPr>
              <a:lnSpc>
                <a:spcPts val="4199"/>
              </a:lnSpc>
            </a:pPr>
            <a:endParaRPr lang="en-US" sz="2999" dirty="0">
              <a:solidFill>
                <a:srgbClr val="FFFFFF"/>
              </a:solidFill>
              <a:latin typeface="Clear Sans Regular Bold"/>
            </a:endParaRPr>
          </a:p>
          <a:p>
            <a:pPr marL="647692" lvl="1" indent="-323846">
              <a:lnSpc>
                <a:spcPts val="4199"/>
              </a:lnSpc>
              <a:buFont typeface="Arial"/>
              <a:buChar char="•"/>
            </a:pPr>
            <a:r>
              <a:rPr lang="en-US" sz="2999" dirty="0" err="1">
                <a:solidFill>
                  <a:srgbClr val="FFFFFF"/>
                </a:solidFill>
                <a:latin typeface="Clear Sans Regular Bold"/>
              </a:rPr>
              <a:t>Ao</a:t>
            </a:r>
            <a:r>
              <a:rPr lang="en-US" sz="2999" dirty="0">
                <a:solidFill>
                  <a:srgbClr val="FFFFFF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Clear Sans Regular Bold"/>
              </a:rPr>
              <a:t>receber</a:t>
            </a:r>
            <a:r>
              <a:rPr lang="en-US" sz="2999" dirty="0">
                <a:solidFill>
                  <a:srgbClr val="FFFFFF"/>
                </a:solidFill>
                <a:latin typeface="Clear Sans Regular Bold"/>
              </a:rPr>
              <a:t> as </a:t>
            </a:r>
            <a:r>
              <a:rPr lang="en-US" sz="2999" dirty="0" err="1">
                <a:solidFill>
                  <a:srgbClr val="FFFFFF"/>
                </a:solidFill>
                <a:latin typeface="Clear Sans Regular Bold"/>
              </a:rPr>
              <a:t>orientações</a:t>
            </a:r>
            <a:r>
              <a:rPr lang="en-US" sz="2999" dirty="0">
                <a:solidFill>
                  <a:srgbClr val="FFFFFF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Clear Sans Regular Bold"/>
              </a:rPr>
              <a:t>sobre</a:t>
            </a:r>
            <a:r>
              <a:rPr lang="en-US" sz="2999" dirty="0">
                <a:solidFill>
                  <a:srgbClr val="FFFFFF"/>
                </a:solidFill>
                <a:latin typeface="Clear Sans Regular Bold"/>
              </a:rPr>
              <a:t> a </a:t>
            </a:r>
            <a:r>
              <a:rPr lang="en-US" sz="2999" dirty="0" err="1">
                <a:solidFill>
                  <a:srgbClr val="FFFFFF"/>
                </a:solidFill>
                <a:latin typeface="Clear Sans Regular Bold"/>
              </a:rPr>
              <a:t>contestação</a:t>
            </a:r>
            <a:r>
              <a:rPr lang="en-US" sz="2999" dirty="0">
                <a:solidFill>
                  <a:srgbClr val="FFFFFF"/>
                </a:solidFill>
                <a:latin typeface="Clear Sans Regular Bold"/>
              </a:rPr>
              <a:t> do </a:t>
            </a:r>
            <a:r>
              <a:rPr lang="en-US" sz="2999" dirty="0" err="1">
                <a:solidFill>
                  <a:srgbClr val="FFFFFF"/>
                </a:solidFill>
                <a:latin typeface="Clear Sans Regular Bold"/>
              </a:rPr>
              <a:t>aluno</a:t>
            </a:r>
            <a:r>
              <a:rPr lang="en-US" sz="2999" dirty="0">
                <a:solidFill>
                  <a:srgbClr val="FFFFFF"/>
                </a:solidFill>
                <a:latin typeface="Clear Sans Regular Bold"/>
              </a:rPr>
              <a:t>,  </a:t>
            </a:r>
            <a:r>
              <a:rPr lang="en-US" sz="2999" dirty="0" err="1">
                <a:solidFill>
                  <a:srgbClr val="FFFFFF"/>
                </a:solidFill>
                <a:latin typeface="Clear Sans Regular Bold"/>
              </a:rPr>
              <a:t>abrir</a:t>
            </a:r>
            <a:r>
              <a:rPr lang="en-US" sz="2999" dirty="0">
                <a:solidFill>
                  <a:srgbClr val="FFFFFF"/>
                </a:solidFill>
                <a:latin typeface="Clear Sans Regular Bold"/>
              </a:rPr>
              <a:t> o </a:t>
            </a:r>
            <a:r>
              <a:rPr lang="en-US" sz="2999" dirty="0" err="1">
                <a:solidFill>
                  <a:srgbClr val="FFFFFF"/>
                </a:solidFill>
                <a:latin typeface="Clear Sans Regular Bold"/>
              </a:rPr>
              <a:t>chamado</a:t>
            </a:r>
            <a:r>
              <a:rPr lang="en-US" sz="2999" dirty="0">
                <a:solidFill>
                  <a:srgbClr val="FFFFFF"/>
                </a:solidFill>
                <a:latin typeface="Clear Sans Regular Bold"/>
              </a:rPr>
              <a:t>, com </a:t>
            </a:r>
            <a:r>
              <a:rPr lang="en-US" sz="2999" dirty="0" err="1">
                <a:solidFill>
                  <a:srgbClr val="FFFFFF"/>
                </a:solidFill>
                <a:latin typeface="Clear Sans Regular Bold"/>
              </a:rPr>
              <a:t>os</a:t>
            </a:r>
            <a:r>
              <a:rPr lang="en-US" sz="2999" dirty="0">
                <a:solidFill>
                  <a:srgbClr val="FFFFFF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Clear Sans Regular Bold"/>
              </a:rPr>
              <a:t>seguintes</a:t>
            </a:r>
            <a:r>
              <a:rPr lang="en-US" sz="2999" dirty="0">
                <a:solidFill>
                  <a:srgbClr val="FFFFFF"/>
                </a:solidFill>
                <a:latin typeface="Clear Sans Regular Bold"/>
              </a:rPr>
              <a:t> status: </a:t>
            </a:r>
            <a:r>
              <a:rPr lang="en-US" sz="2999" dirty="0" err="1">
                <a:solidFill>
                  <a:srgbClr val="FFFFFF"/>
                </a:solidFill>
                <a:latin typeface="Clear Sans Regular Bold"/>
              </a:rPr>
              <a:t>alega</a:t>
            </a:r>
            <a:r>
              <a:rPr lang="en-US" sz="2999" dirty="0">
                <a:solidFill>
                  <a:srgbClr val="FFFFFF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Clear Sans Regular Bold"/>
              </a:rPr>
              <a:t>pagamento</a:t>
            </a:r>
            <a:r>
              <a:rPr lang="en-US" sz="2999" dirty="0">
                <a:solidFill>
                  <a:srgbClr val="FFFFFF"/>
                </a:solidFill>
                <a:latin typeface="Clear Sans Regular Bold"/>
              </a:rPr>
              <a:t>, </a:t>
            </a:r>
            <a:r>
              <a:rPr lang="en-US" sz="2999" dirty="0" err="1">
                <a:solidFill>
                  <a:srgbClr val="FFFFFF"/>
                </a:solidFill>
                <a:latin typeface="Clear Sans Regular Bold"/>
              </a:rPr>
              <a:t>contestação</a:t>
            </a:r>
            <a:r>
              <a:rPr lang="en-US" sz="2999" dirty="0">
                <a:solidFill>
                  <a:srgbClr val="FFFFFF"/>
                </a:solidFill>
                <a:latin typeface="Clear Sans Regular Bold"/>
              </a:rPr>
              <a:t> de </a:t>
            </a:r>
            <a:r>
              <a:rPr lang="en-US" sz="2999" dirty="0" err="1">
                <a:solidFill>
                  <a:srgbClr val="FFFFFF"/>
                </a:solidFill>
                <a:latin typeface="Clear Sans Regular Bold"/>
              </a:rPr>
              <a:t>valores</a:t>
            </a:r>
            <a:r>
              <a:rPr lang="en-US" sz="2999" dirty="0">
                <a:solidFill>
                  <a:srgbClr val="FFFFFF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Clear Sans Regular Bold"/>
              </a:rPr>
              <a:t>seja</a:t>
            </a:r>
            <a:r>
              <a:rPr lang="en-US" sz="2999" dirty="0">
                <a:solidFill>
                  <a:srgbClr val="FFFFFF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Clear Sans Regular Bold"/>
              </a:rPr>
              <a:t>bolsa</a:t>
            </a:r>
            <a:r>
              <a:rPr lang="en-US" sz="2999" dirty="0">
                <a:solidFill>
                  <a:srgbClr val="FFFFFF"/>
                </a:solidFill>
                <a:latin typeface="Clear Sans Regular Bold"/>
              </a:rPr>
              <a:t>, </a:t>
            </a:r>
            <a:r>
              <a:rPr lang="en-US" sz="2999" dirty="0" err="1">
                <a:solidFill>
                  <a:srgbClr val="FFFFFF"/>
                </a:solidFill>
                <a:latin typeface="Clear Sans Regular Bold"/>
              </a:rPr>
              <a:t>desconto</a:t>
            </a:r>
            <a:r>
              <a:rPr lang="en-US" sz="2999" dirty="0">
                <a:solidFill>
                  <a:srgbClr val="FFFFFF"/>
                </a:solidFill>
                <a:latin typeface="Clear Sans Regular Bold"/>
              </a:rPr>
              <a:t>/</a:t>
            </a:r>
            <a:r>
              <a:rPr lang="en-US" sz="2999" dirty="0" err="1">
                <a:solidFill>
                  <a:srgbClr val="FFFFFF"/>
                </a:solidFill>
                <a:latin typeface="Clear Sans Regular Bold"/>
              </a:rPr>
              <a:t>ou</a:t>
            </a:r>
            <a:r>
              <a:rPr lang="en-US" sz="2999" dirty="0">
                <a:solidFill>
                  <a:srgbClr val="FFFFFF"/>
                </a:solidFill>
                <a:latin typeface="Clear Sans Regular Bold"/>
              </a:rPr>
              <a:t> o </a:t>
            </a:r>
            <a:r>
              <a:rPr lang="en-US" sz="2999" dirty="0" err="1">
                <a:solidFill>
                  <a:srgbClr val="FFFFFF"/>
                </a:solidFill>
                <a:latin typeface="Clear Sans Regular Bold"/>
              </a:rPr>
              <a:t>débito</a:t>
            </a:r>
            <a:r>
              <a:rPr lang="en-US" sz="2999" dirty="0">
                <a:solidFill>
                  <a:srgbClr val="FFFFFF"/>
                </a:solidFill>
                <a:latin typeface="Clear Sans Regular Bold"/>
              </a:rPr>
              <a:t>.</a:t>
            </a:r>
          </a:p>
          <a:p>
            <a:pPr>
              <a:lnSpc>
                <a:spcPts val="4199"/>
              </a:lnSpc>
            </a:pPr>
            <a:endParaRPr lang="en-US" sz="2999" dirty="0">
              <a:solidFill>
                <a:srgbClr val="FFFFFF"/>
              </a:solidFill>
              <a:latin typeface="Clear Sans Regular Bold"/>
            </a:endParaRPr>
          </a:p>
          <a:p>
            <a:pPr marL="647692" lvl="1" indent="-323846">
              <a:lnSpc>
                <a:spcPts val="4199"/>
              </a:lnSpc>
              <a:buFont typeface="Arial"/>
              <a:buChar char="•"/>
            </a:pPr>
            <a:r>
              <a:rPr lang="en-US" sz="2999" dirty="0">
                <a:solidFill>
                  <a:srgbClr val="FFFFFF"/>
                </a:solidFill>
                <a:latin typeface="Clear Sans Regular Bold"/>
              </a:rPr>
              <a:t>Nos </a:t>
            </a:r>
            <a:r>
              <a:rPr lang="en-US" sz="2999" dirty="0" err="1">
                <a:solidFill>
                  <a:srgbClr val="FFFFFF"/>
                </a:solidFill>
                <a:latin typeface="Clear Sans Regular Bold"/>
              </a:rPr>
              <a:t>casos</a:t>
            </a:r>
            <a:r>
              <a:rPr lang="en-US" sz="2999" dirty="0">
                <a:solidFill>
                  <a:srgbClr val="FFFFFF"/>
                </a:solidFill>
                <a:latin typeface="Clear Sans Regular Bold"/>
              </a:rPr>
              <a:t> de </a:t>
            </a:r>
            <a:r>
              <a:rPr lang="en-US" sz="2999" dirty="0" err="1">
                <a:solidFill>
                  <a:srgbClr val="FFFFFF"/>
                </a:solidFill>
                <a:latin typeface="Clear Sans Regular Bold"/>
              </a:rPr>
              <a:t>comprovantes</a:t>
            </a:r>
            <a:r>
              <a:rPr lang="en-US" sz="2999" dirty="0">
                <a:solidFill>
                  <a:srgbClr val="FFFFFF"/>
                </a:solidFill>
                <a:latin typeface="Clear Sans Regular Bold"/>
              </a:rPr>
              <a:t> de </a:t>
            </a:r>
            <a:r>
              <a:rPr lang="en-US" sz="2999" dirty="0" err="1">
                <a:solidFill>
                  <a:srgbClr val="FFFFFF"/>
                </a:solidFill>
                <a:latin typeface="Clear Sans Regular Bold"/>
              </a:rPr>
              <a:t>acordo</a:t>
            </a:r>
            <a:r>
              <a:rPr lang="en-US" sz="2999" dirty="0">
                <a:solidFill>
                  <a:srgbClr val="FFFFFF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Clear Sans Regular Bold"/>
              </a:rPr>
              <a:t>Cobrafix</a:t>
            </a:r>
            <a:r>
              <a:rPr lang="en-US" sz="2999" dirty="0">
                <a:solidFill>
                  <a:srgbClr val="FFFFFF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Clear Sans Regular Bold"/>
              </a:rPr>
              <a:t>não</a:t>
            </a:r>
            <a:r>
              <a:rPr lang="en-US" sz="2999" dirty="0">
                <a:solidFill>
                  <a:srgbClr val="FFFFFF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Clear Sans Regular Bold"/>
              </a:rPr>
              <a:t>baixado</a:t>
            </a:r>
            <a:r>
              <a:rPr lang="en-US" sz="2999" dirty="0">
                <a:solidFill>
                  <a:srgbClr val="FFFFFF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Clear Sans Regular Bold"/>
              </a:rPr>
              <a:t>em</a:t>
            </a:r>
            <a:r>
              <a:rPr lang="en-US" sz="2999" dirty="0">
                <a:solidFill>
                  <a:srgbClr val="FFFFFF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Clear Sans Regular Bold"/>
              </a:rPr>
              <a:t>sistema</a:t>
            </a:r>
            <a:r>
              <a:rPr lang="en-US" sz="2999" dirty="0">
                <a:solidFill>
                  <a:srgbClr val="FFFFFF"/>
                </a:solidFill>
                <a:latin typeface="Clear Sans Regular Bold"/>
              </a:rPr>
              <a:t>, o </a:t>
            </a:r>
            <a:r>
              <a:rPr lang="en-US" sz="2999" dirty="0" err="1">
                <a:solidFill>
                  <a:srgbClr val="FFFFFF"/>
                </a:solidFill>
                <a:latin typeface="Clear Sans Regular Bold"/>
              </a:rPr>
              <a:t>operador</a:t>
            </a:r>
            <a:r>
              <a:rPr lang="en-US" sz="2999" dirty="0">
                <a:solidFill>
                  <a:srgbClr val="FFFFFF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Clear Sans Regular Bold"/>
              </a:rPr>
              <a:t>deverá</a:t>
            </a:r>
            <a:r>
              <a:rPr lang="en-US" sz="2999" dirty="0">
                <a:solidFill>
                  <a:srgbClr val="FFFFFF"/>
                </a:solidFill>
                <a:latin typeface="Clear Sans Regular Bold"/>
              </a:rPr>
              <a:t> </a:t>
            </a:r>
            <a:r>
              <a:rPr lang="en-US" sz="2999" dirty="0" err="1">
                <a:solidFill>
                  <a:srgbClr val="FFFFFF"/>
                </a:solidFill>
                <a:latin typeface="Clear Sans Regular Bold"/>
              </a:rPr>
              <a:t>orientar</a:t>
            </a:r>
            <a:r>
              <a:rPr lang="en-US" sz="2999" dirty="0">
                <a:solidFill>
                  <a:srgbClr val="FFFFFF"/>
                </a:solidFill>
                <a:latin typeface="Clear Sans Regular Bold"/>
              </a:rPr>
              <a:t> o </a:t>
            </a:r>
            <a:r>
              <a:rPr lang="en-US" sz="2999" dirty="0" err="1">
                <a:solidFill>
                  <a:srgbClr val="FFFFFF"/>
                </a:solidFill>
                <a:latin typeface="Clear Sans Regular Bold"/>
              </a:rPr>
              <a:t>aluno</a:t>
            </a:r>
            <a:r>
              <a:rPr lang="en-US" sz="2999" dirty="0">
                <a:solidFill>
                  <a:srgbClr val="FFFFFF"/>
                </a:solidFill>
                <a:latin typeface="Clear Sans Regular Bold"/>
              </a:rPr>
              <a:t> a </a:t>
            </a:r>
            <a:r>
              <a:rPr lang="en-US" sz="2999" dirty="0" err="1">
                <a:solidFill>
                  <a:srgbClr val="FFFFFF"/>
                </a:solidFill>
                <a:latin typeface="Clear Sans Regular Bold"/>
              </a:rPr>
              <a:t>encaminhar</a:t>
            </a:r>
            <a:r>
              <a:rPr lang="en-US" sz="2999" dirty="0">
                <a:solidFill>
                  <a:srgbClr val="FFFFFF"/>
                </a:solidFill>
                <a:latin typeface="Clear Sans Regular Bold"/>
              </a:rPr>
              <a:t> o </a:t>
            </a:r>
            <a:r>
              <a:rPr lang="en-US" sz="2999" dirty="0" err="1">
                <a:solidFill>
                  <a:srgbClr val="FFFFFF"/>
                </a:solidFill>
                <a:latin typeface="Clear Sans Regular Bold"/>
              </a:rPr>
              <a:t>comprovante</a:t>
            </a:r>
            <a:r>
              <a:rPr lang="en-US" sz="2999" dirty="0">
                <a:solidFill>
                  <a:srgbClr val="FFFFFF"/>
                </a:solidFill>
                <a:latin typeface="Clear Sans Regular Bold"/>
              </a:rPr>
              <a:t> no E-mail: </a:t>
            </a:r>
            <a:r>
              <a:rPr lang="en-US" sz="2999" dirty="0">
                <a:solidFill>
                  <a:srgbClr val="FFBC00"/>
                </a:solidFill>
                <a:latin typeface="Clear Sans Regular Bold"/>
              </a:rPr>
              <a:t>operacional.02@grupocobrafix.com.br 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6409081" y="8029623"/>
            <a:ext cx="9236659" cy="1060969"/>
            <a:chOff x="0" y="0"/>
            <a:chExt cx="16154605" cy="185559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6154605" cy="1855599"/>
            </a:xfrm>
            <a:custGeom>
              <a:avLst/>
              <a:gdLst/>
              <a:ahLst/>
              <a:cxnLst/>
              <a:rect l="l" t="t" r="r" b="b"/>
              <a:pathLst>
                <a:path w="16154605" h="1855599">
                  <a:moveTo>
                    <a:pt x="16154605" y="927800"/>
                  </a:moveTo>
                  <a:lnTo>
                    <a:pt x="16154605" y="927800"/>
                  </a:lnTo>
                  <a:cubicBezTo>
                    <a:pt x="16154605" y="1427101"/>
                    <a:pt x="15726234" y="1855599"/>
                    <a:pt x="15197660" y="1855599"/>
                  </a:cubicBezTo>
                  <a:lnTo>
                    <a:pt x="956945" y="1855599"/>
                  </a:lnTo>
                  <a:cubicBezTo>
                    <a:pt x="428371" y="1855599"/>
                    <a:pt x="0" y="1427101"/>
                    <a:pt x="0" y="927800"/>
                  </a:cubicBezTo>
                  <a:lnTo>
                    <a:pt x="0" y="927800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15197660" y="0"/>
                  </a:lnTo>
                  <a:cubicBezTo>
                    <a:pt x="15726107" y="0"/>
                    <a:pt x="16154605" y="428371"/>
                    <a:pt x="16154605" y="927800"/>
                  </a:cubicBezTo>
                  <a:close/>
                </a:path>
              </a:pathLst>
            </a:custGeom>
            <a:solidFill>
              <a:srgbClr val="FF780C"/>
            </a:solidFill>
          </p:spPr>
        </p:sp>
      </p:grpSp>
      <p:sp>
        <p:nvSpPr>
          <p:cNvPr id="7" name="TextBox 7"/>
          <p:cNvSpPr txBox="1"/>
          <p:nvPr/>
        </p:nvSpPr>
        <p:spPr>
          <a:xfrm>
            <a:off x="6855791" y="8302933"/>
            <a:ext cx="8789948" cy="4857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>
              <a:lnSpc>
                <a:spcPts val="3900"/>
              </a:lnSpc>
              <a:spcBef>
                <a:spcPct val="0"/>
              </a:spcBef>
            </a:pPr>
            <a:r>
              <a:rPr lang="en-US" sz="3000" spc="-60">
                <a:solidFill>
                  <a:srgbClr val="FFFFFF"/>
                </a:solidFill>
                <a:latin typeface="Clear Sans Regular Bold"/>
              </a:rPr>
              <a:t>Proibido subir Contra propostas de REACORDOS!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1270715" y="439103"/>
            <a:ext cx="6415049" cy="388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r">
              <a:lnSpc>
                <a:spcPts val="3120"/>
              </a:lnSpc>
              <a:spcBef>
                <a:spcPct val="0"/>
              </a:spcBef>
            </a:pPr>
            <a:r>
              <a:rPr lang="en-US" sz="2400" spc="-48">
                <a:solidFill>
                  <a:srgbClr val="FFFFFF"/>
                </a:solidFill>
                <a:latin typeface="Clear Sans Regular Bold"/>
              </a:rPr>
              <a:t>IATEC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8275611" cy="7984758"/>
            <a:chOff x="0" y="0"/>
            <a:chExt cx="24367481" cy="10646345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t="585" b="585"/>
            <a:stretch>
              <a:fillRect/>
            </a:stretch>
          </p:blipFill>
          <p:spPr>
            <a:xfrm>
              <a:off x="0" y="0"/>
              <a:ext cx="24367481" cy="10646345"/>
            </a:xfrm>
            <a:prstGeom prst="rect">
              <a:avLst/>
            </a:prstGeom>
          </p:spPr>
        </p:pic>
      </p:grpSp>
      <p:sp>
        <p:nvSpPr>
          <p:cNvPr id="4" name="AutoShape 4"/>
          <p:cNvSpPr/>
          <p:nvPr/>
        </p:nvSpPr>
        <p:spPr>
          <a:xfrm>
            <a:off x="0" y="7984758"/>
            <a:ext cx="18288000" cy="2302242"/>
          </a:xfrm>
          <a:prstGeom prst="rect">
            <a:avLst/>
          </a:prstGeom>
          <a:solidFill>
            <a:srgbClr val="0088A8"/>
          </a:solidFill>
        </p:spPr>
      </p:sp>
      <p:grpSp>
        <p:nvGrpSpPr>
          <p:cNvPr id="5" name="Group 5"/>
          <p:cNvGrpSpPr/>
          <p:nvPr/>
        </p:nvGrpSpPr>
        <p:grpSpPr>
          <a:xfrm>
            <a:off x="15835171" y="8477731"/>
            <a:ext cx="3174831" cy="1316297"/>
            <a:chOff x="0" y="0"/>
            <a:chExt cx="4616190" cy="191389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616190" cy="1913890"/>
            </a:xfrm>
            <a:custGeom>
              <a:avLst/>
              <a:gdLst/>
              <a:ahLst/>
              <a:cxnLst/>
              <a:rect l="l" t="t" r="r" b="b"/>
              <a:pathLst>
                <a:path w="4616190" h="1913890">
                  <a:moveTo>
                    <a:pt x="4616190" y="956945"/>
                  </a:moveTo>
                  <a:lnTo>
                    <a:pt x="4616190" y="956945"/>
                  </a:lnTo>
                  <a:cubicBezTo>
                    <a:pt x="4616190" y="1485392"/>
                    <a:pt x="4187818" y="1913890"/>
                    <a:pt x="3659244" y="1913890"/>
                  </a:cubicBezTo>
                  <a:lnTo>
                    <a:pt x="956945" y="1913890"/>
                  </a:lnTo>
                  <a:cubicBezTo>
                    <a:pt x="428371" y="1913890"/>
                    <a:pt x="0" y="1485392"/>
                    <a:pt x="0" y="956945"/>
                  </a:cubicBezTo>
                  <a:lnTo>
                    <a:pt x="0" y="956945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3659244" y="0"/>
                  </a:lnTo>
                  <a:cubicBezTo>
                    <a:pt x="4187692" y="0"/>
                    <a:pt x="4616190" y="428371"/>
                    <a:pt x="4616190" y="956945"/>
                  </a:cubicBezTo>
                  <a:close/>
                </a:path>
              </a:pathLst>
            </a:custGeom>
            <a:solidFill>
              <a:srgbClr val="FF780C"/>
            </a:solidFill>
          </p:spPr>
        </p:sp>
      </p:grpSp>
      <p:sp>
        <p:nvSpPr>
          <p:cNvPr id="7" name="AutoShape 7"/>
          <p:cNvSpPr/>
          <p:nvPr/>
        </p:nvSpPr>
        <p:spPr>
          <a:xfrm>
            <a:off x="16587347" y="9097779"/>
            <a:ext cx="1061704" cy="0"/>
          </a:xfrm>
          <a:prstGeom prst="line">
            <a:avLst/>
          </a:prstGeom>
          <a:ln w="76200" cap="rnd">
            <a:solidFill>
              <a:srgbClr val="FFBC00"/>
            </a:solidFill>
            <a:prstDash val="solid"/>
            <a:headEnd type="none" w="sm" len="sm"/>
            <a:tailEnd type="triangle" w="lg" len="med"/>
          </a:ln>
        </p:spPr>
      </p:sp>
      <p:grpSp>
        <p:nvGrpSpPr>
          <p:cNvPr id="8" name="Group 8"/>
          <p:cNvGrpSpPr/>
          <p:nvPr/>
        </p:nvGrpSpPr>
        <p:grpSpPr>
          <a:xfrm>
            <a:off x="-1196658" y="-52000"/>
            <a:ext cx="7017151" cy="2575574"/>
            <a:chOff x="0" y="0"/>
            <a:chExt cx="1848138" cy="67834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848138" cy="678340"/>
            </a:xfrm>
            <a:custGeom>
              <a:avLst/>
              <a:gdLst/>
              <a:ahLst/>
              <a:cxnLst/>
              <a:rect l="l" t="t" r="r" b="b"/>
              <a:pathLst>
                <a:path w="1848138" h="678340">
                  <a:moveTo>
                    <a:pt x="0" y="0"/>
                  </a:moveTo>
                  <a:lnTo>
                    <a:pt x="1848138" y="0"/>
                  </a:lnTo>
                  <a:lnTo>
                    <a:pt x="1848138" y="678340"/>
                  </a:lnTo>
                  <a:lnTo>
                    <a:pt x="0" y="67834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pic>
        <p:nvPicPr>
          <p:cNvPr id="11" name="Picture 1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281569" y="492648"/>
            <a:ext cx="2909310" cy="1486278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028700" y="8641509"/>
            <a:ext cx="2323961" cy="988740"/>
          </a:xfrm>
          <a:prstGeom prst="rect">
            <a:avLst/>
          </a:prstGeom>
        </p:spPr>
      </p:pic>
      <p:grpSp>
        <p:nvGrpSpPr>
          <p:cNvPr id="14" name="Group 9"/>
          <p:cNvGrpSpPr/>
          <p:nvPr/>
        </p:nvGrpSpPr>
        <p:grpSpPr>
          <a:xfrm>
            <a:off x="1676400" y="3571626"/>
            <a:ext cx="10363200" cy="2257674"/>
            <a:chOff x="0" y="0"/>
            <a:chExt cx="12782268" cy="1855599"/>
          </a:xfrm>
        </p:grpSpPr>
        <p:sp>
          <p:nvSpPr>
            <p:cNvPr id="15" name="Freeform 10"/>
            <p:cNvSpPr/>
            <p:nvPr/>
          </p:nvSpPr>
          <p:spPr>
            <a:xfrm>
              <a:off x="0" y="0"/>
              <a:ext cx="12782268" cy="1855599"/>
            </a:xfrm>
            <a:custGeom>
              <a:avLst/>
              <a:gdLst/>
              <a:ahLst/>
              <a:cxnLst/>
              <a:rect l="l" t="t" r="r" b="b"/>
              <a:pathLst>
                <a:path w="12782268" h="1855599">
                  <a:moveTo>
                    <a:pt x="12782268" y="927800"/>
                  </a:moveTo>
                  <a:lnTo>
                    <a:pt x="12782268" y="927800"/>
                  </a:lnTo>
                  <a:cubicBezTo>
                    <a:pt x="12782268" y="1427101"/>
                    <a:pt x="12353896" y="1855599"/>
                    <a:pt x="11825322" y="1855599"/>
                  </a:cubicBezTo>
                  <a:lnTo>
                    <a:pt x="956945" y="1855599"/>
                  </a:lnTo>
                  <a:cubicBezTo>
                    <a:pt x="428371" y="1855599"/>
                    <a:pt x="0" y="1427101"/>
                    <a:pt x="0" y="927800"/>
                  </a:cubicBezTo>
                  <a:lnTo>
                    <a:pt x="0" y="927800"/>
                  </a:lnTo>
                  <a:cubicBezTo>
                    <a:pt x="0" y="428371"/>
                    <a:pt x="428371" y="0"/>
                    <a:pt x="956945" y="0"/>
                  </a:cubicBezTo>
                  <a:lnTo>
                    <a:pt x="11825322" y="0"/>
                  </a:lnTo>
                  <a:cubicBezTo>
                    <a:pt x="12353770" y="0"/>
                    <a:pt x="12782268" y="428371"/>
                    <a:pt x="12782268" y="927800"/>
                  </a:cubicBezTo>
                  <a:close/>
                </a:path>
              </a:pathLst>
            </a:custGeom>
            <a:solidFill>
              <a:srgbClr val="FF780C"/>
            </a:solidFill>
          </p:spPr>
        </p:sp>
      </p:grpSp>
      <p:sp>
        <p:nvSpPr>
          <p:cNvPr id="16" name="TextBox 11"/>
          <p:cNvSpPr txBox="1"/>
          <p:nvPr/>
        </p:nvSpPr>
        <p:spPr>
          <a:xfrm>
            <a:off x="2320882" y="4436219"/>
            <a:ext cx="9096355" cy="7543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5459"/>
              </a:lnSpc>
              <a:spcBef>
                <a:spcPct val="0"/>
              </a:spcBef>
            </a:pPr>
            <a:r>
              <a:rPr lang="en-US" sz="7200" spc="-83" dirty="0" err="1" smtClean="0">
                <a:solidFill>
                  <a:srgbClr val="FFFFFF"/>
                </a:solidFill>
                <a:latin typeface="Clear Sans Regular Bold"/>
              </a:rPr>
              <a:t>Qualidade</a:t>
            </a:r>
            <a:r>
              <a:rPr lang="en-US" sz="7200" spc="-83" dirty="0" smtClean="0">
                <a:solidFill>
                  <a:srgbClr val="FFFFFF"/>
                </a:solidFill>
                <a:latin typeface="Clear Sans Regular Bold"/>
              </a:rPr>
              <a:t> </a:t>
            </a:r>
            <a:r>
              <a:rPr lang="en-US" sz="7200" spc="-83" dirty="0" err="1" smtClean="0">
                <a:solidFill>
                  <a:srgbClr val="FFFFFF"/>
                </a:solidFill>
                <a:latin typeface="Clear Sans Regular Bold"/>
              </a:rPr>
              <a:t>explica</a:t>
            </a:r>
            <a:r>
              <a:rPr lang="en-US" sz="7200" spc="-83" dirty="0" smtClean="0">
                <a:solidFill>
                  <a:srgbClr val="FFFFFF"/>
                </a:solidFill>
                <a:latin typeface="Clear Sans Regular Bold"/>
              </a:rPr>
              <a:t>!</a:t>
            </a:r>
            <a:endParaRPr lang="en-US" sz="7200" spc="-83" dirty="0">
              <a:solidFill>
                <a:srgbClr val="FFFFFF"/>
              </a:solidFill>
              <a:latin typeface="Clear Sans Regular Bold"/>
            </a:endParaRPr>
          </a:p>
        </p:txBody>
      </p:sp>
    </p:spTree>
    <p:extLst>
      <p:ext uri="{BB962C8B-B14F-4D97-AF65-F5344CB8AC3E}">
        <p14:creationId xmlns:p14="http://schemas.microsoft.com/office/powerpoint/2010/main" val="22306928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146</Words>
  <Application>Microsoft Office PowerPoint</Application>
  <PresentationFormat>Personalizar</PresentationFormat>
  <Paragraphs>19</Paragraphs>
  <Slides>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9" baseType="lpstr">
      <vt:lpstr>Calibri</vt:lpstr>
      <vt:lpstr>Clear Sans Regular Bold</vt:lpstr>
      <vt:lpstr>Arial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SCRIPT - IATEC</dc:title>
  <dc:creator>Jaqueline Luzia Peixoto Gonçalves</dc:creator>
  <cp:lastModifiedBy>Jaqueline Luzia Peixoto Gonçalves</cp:lastModifiedBy>
  <cp:revision>4</cp:revision>
  <dcterms:created xsi:type="dcterms:W3CDTF">2006-08-16T00:00:00Z</dcterms:created>
  <dcterms:modified xsi:type="dcterms:W3CDTF">2022-08-18T18:00:31Z</dcterms:modified>
  <dc:identifier>DAFIYQQD-bg</dc:identifier>
</cp:coreProperties>
</file>