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lear Sans Regular Bold" panose="020B0604020202020204" charset="0"/>
      <p:regular r:id="rId21"/>
    </p:embeddedFont>
    <p:embeddedFont>
      <p:font typeface="Clear Sans Regular" panose="020B060402020202020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114" y="5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75611" cy="7984758"/>
            <a:chOff x="0" y="0"/>
            <a:chExt cx="24367481" cy="1064634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585" b="585"/>
            <a:stretch>
              <a:fillRect/>
            </a:stretch>
          </p:blipFill>
          <p:spPr>
            <a:xfrm>
              <a:off x="0" y="0"/>
              <a:ext cx="24367481" cy="10646345"/>
            </a:xfrm>
            <a:prstGeom prst="rect">
              <a:avLst/>
            </a:prstGeom>
          </p:spPr>
        </p:pic>
      </p:grpSp>
      <p:sp>
        <p:nvSpPr>
          <p:cNvPr id="4" name="AutoShape 4"/>
          <p:cNvSpPr/>
          <p:nvPr/>
        </p:nvSpPr>
        <p:spPr>
          <a:xfrm>
            <a:off x="0" y="7984758"/>
            <a:ext cx="18288000" cy="2302242"/>
          </a:xfrm>
          <a:prstGeom prst="rect">
            <a:avLst/>
          </a:prstGeom>
          <a:solidFill>
            <a:srgbClr val="12274B"/>
          </a:solidFill>
        </p:spPr>
      </p:sp>
      <p:grpSp>
        <p:nvGrpSpPr>
          <p:cNvPr id="5" name="Group 5"/>
          <p:cNvGrpSpPr/>
          <p:nvPr/>
        </p:nvGrpSpPr>
        <p:grpSpPr>
          <a:xfrm>
            <a:off x="15835171" y="8477731"/>
            <a:ext cx="3174831" cy="1316297"/>
            <a:chOff x="0" y="0"/>
            <a:chExt cx="4233108" cy="1755063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4233108" cy="1755063"/>
              <a:chOff x="0" y="0"/>
              <a:chExt cx="4616190" cy="191389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D45C"/>
              </a:solidFill>
            </p:spPr>
          </p:sp>
        </p:grpSp>
        <p:sp>
          <p:nvSpPr>
            <p:cNvPr id="8" name="AutoShape 8"/>
            <p:cNvSpPr/>
            <p:nvPr/>
          </p:nvSpPr>
          <p:spPr>
            <a:xfrm>
              <a:off x="1002901" y="826731"/>
              <a:ext cx="1415606" cy="0"/>
            </a:xfrm>
            <a:prstGeom prst="line">
              <a:avLst/>
            </a:prstGeom>
            <a:ln w="101600" cap="rnd">
              <a:solidFill>
                <a:srgbClr val="FFFFFF"/>
              </a:solidFill>
              <a:prstDash val="solid"/>
              <a:headEnd type="none" w="sm" len="sm"/>
              <a:tailEnd type="triangle" w="lg" len="med"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-1196658" y="-52000"/>
            <a:ext cx="7017151" cy="2575574"/>
            <a:chOff x="0" y="0"/>
            <a:chExt cx="1848138" cy="67834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48138" cy="678340"/>
            </a:xfrm>
            <a:custGeom>
              <a:avLst/>
              <a:gdLst/>
              <a:ahLst/>
              <a:cxnLst/>
              <a:rect l="l" t="t" r="r" b="b"/>
              <a:pathLst>
                <a:path w="1848138" h="678340">
                  <a:moveTo>
                    <a:pt x="0" y="0"/>
                  </a:moveTo>
                  <a:lnTo>
                    <a:pt x="1848138" y="0"/>
                  </a:lnTo>
                  <a:lnTo>
                    <a:pt x="1848138" y="678340"/>
                  </a:lnTo>
                  <a:lnTo>
                    <a:pt x="0" y="67834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8641509"/>
            <a:ext cx="2323961" cy="98874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11379" y="-884372"/>
            <a:ext cx="5660153" cy="4240318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3811067" y="8741544"/>
            <a:ext cx="10100097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80"/>
              </a:lnSpc>
              <a:spcBef>
                <a:spcPct val="0"/>
              </a:spcBef>
            </a:pPr>
            <a:r>
              <a:rPr lang="en-US" sz="4200" dirty="0" smtClean="0">
                <a:solidFill>
                  <a:srgbClr val="FFFFFF"/>
                </a:solidFill>
                <a:latin typeface="Clear Sans Regular Bold"/>
              </a:rPr>
              <a:t>SPEECH DE ATENDIMENTO</a:t>
            </a:r>
            <a:endParaRPr lang="en-US" sz="4200" dirty="0">
              <a:solidFill>
                <a:srgbClr val="FFFFFF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4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13274B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6468321" y="3492591"/>
            <a:ext cx="5351357" cy="815951"/>
            <a:chOff x="0" y="0"/>
            <a:chExt cx="7135143" cy="1087935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7135143" cy="1087935"/>
              <a:chOff x="0" y="0"/>
              <a:chExt cx="13342952" cy="203447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3342951" cy="2034474"/>
              </a:xfrm>
              <a:custGeom>
                <a:avLst/>
                <a:gdLst/>
                <a:ahLst/>
                <a:cxnLst/>
                <a:rect l="l" t="t" r="r" b="b"/>
                <a:pathLst>
                  <a:path w="13342951" h="2034474">
                    <a:moveTo>
                      <a:pt x="13342951" y="1017237"/>
                    </a:moveTo>
                    <a:lnTo>
                      <a:pt x="13342951" y="1017237"/>
                    </a:lnTo>
                    <a:cubicBezTo>
                      <a:pt x="13342951" y="1605976"/>
                      <a:pt x="12914581" y="2034474"/>
                      <a:pt x="12386007" y="2034474"/>
                    </a:cubicBezTo>
                    <a:lnTo>
                      <a:pt x="956945" y="2034474"/>
                    </a:lnTo>
                    <a:cubicBezTo>
                      <a:pt x="428371" y="2034474"/>
                      <a:pt x="0" y="1605976"/>
                      <a:pt x="0" y="1017237"/>
                    </a:cubicBezTo>
                    <a:lnTo>
                      <a:pt x="0" y="1017237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2386007" y="0"/>
                    </a:lnTo>
                    <a:cubicBezTo>
                      <a:pt x="12914454" y="0"/>
                      <a:pt x="13342951" y="428371"/>
                      <a:pt x="13342951" y="1017237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7" name="TextBox 7"/>
            <p:cNvSpPr txBox="1"/>
            <p:nvPr/>
          </p:nvSpPr>
          <p:spPr>
            <a:xfrm>
              <a:off x="437370" y="150268"/>
              <a:ext cx="6260402" cy="7874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679"/>
                </a:lnSpc>
                <a:spcBef>
                  <a:spcPct val="0"/>
                </a:spcBef>
              </a:pPr>
              <a:r>
                <a:rPr lang="en-US" sz="3899">
                  <a:solidFill>
                    <a:srgbClr val="000000"/>
                  </a:solidFill>
                  <a:latin typeface="Clear Sans Regular Bold"/>
                </a:rPr>
                <a:t>FECHAMENTOS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468321" y="4733882"/>
            <a:ext cx="5351357" cy="815951"/>
            <a:chOff x="0" y="0"/>
            <a:chExt cx="7135143" cy="1087935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7135143" cy="1087935"/>
              <a:chOff x="0" y="0"/>
              <a:chExt cx="13342952" cy="203447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3342951" cy="2034474"/>
              </a:xfrm>
              <a:custGeom>
                <a:avLst/>
                <a:gdLst/>
                <a:ahLst/>
                <a:cxnLst/>
                <a:rect l="l" t="t" r="r" b="b"/>
                <a:pathLst>
                  <a:path w="13342951" h="2034474">
                    <a:moveTo>
                      <a:pt x="13342951" y="1017237"/>
                    </a:moveTo>
                    <a:lnTo>
                      <a:pt x="13342951" y="1017237"/>
                    </a:lnTo>
                    <a:cubicBezTo>
                      <a:pt x="13342951" y="1605976"/>
                      <a:pt x="12914581" y="2034474"/>
                      <a:pt x="12386007" y="2034474"/>
                    </a:cubicBezTo>
                    <a:lnTo>
                      <a:pt x="956945" y="2034474"/>
                    </a:lnTo>
                    <a:cubicBezTo>
                      <a:pt x="428371" y="2034474"/>
                      <a:pt x="0" y="1605976"/>
                      <a:pt x="0" y="1017237"/>
                    </a:cubicBezTo>
                    <a:lnTo>
                      <a:pt x="0" y="1017237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2386007" y="0"/>
                    </a:lnTo>
                    <a:cubicBezTo>
                      <a:pt x="12914454" y="0"/>
                      <a:pt x="13342951" y="428371"/>
                      <a:pt x="13342951" y="1017237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437370" y="150268"/>
              <a:ext cx="6260402" cy="7874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679"/>
                </a:lnSpc>
                <a:spcBef>
                  <a:spcPct val="0"/>
                </a:spcBef>
              </a:pPr>
              <a:r>
                <a:rPr lang="en-US" sz="3899">
                  <a:solidFill>
                    <a:srgbClr val="000000"/>
                  </a:solidFill>
                  <a:latin typeface="Clear Sans Regular Bold"/>
                </a:rPr>
                <a:t>ACORDOS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468321" y="5978458"/>
            <a:ext cx="5351357" cy="815951"/>
            <a:chOff x="0" y="0"/>
            <a:chExt cx="7135143" cy="1087935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7135143" cy="1087935"/>
              <a:chOff x="0" y="0"/>
              <a:chExt cx="13342952" cy="2034474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3342951" cy="2034474"/>
              </a:xfrm>
              <a:custGeom>
                <a:avLst/>
                <a:gdLst/>
                <a:ahLst/>
                <a:cxnLst/>
                <a:rect l="l" t="t" r="r" b="b"/>
                <a:pathLst>
                  <a:path w="13342951" h="2034474">
                    <a:moveTo>
                      <a:pt x="13342951" y="1017237"/>
                    </a:moveTo>
                    <a:lnTo>
                      <a:pt x="13342951" y="1017237"/>
                    </a:lnTo>
                    <a:cubicBezTo>
                      <a:pt x="13342951" y="1605976"/>
                      <a:pt x="12914581" y="2034474"/>
                      <a:pt x="12386007" y="2034474"/>
                    </a:cubicBezTo>
                    <a:lnTo>
                      <a:pt x="956945" y="2034474"/>
                    </a:lnTo>
                    <a:cubicBezTo>
                      <a:pt x="428371" y="2034474"/>
                      <a:pt x="0" y="1605976"/>
                      <a:pt x="0" y="1017237"/>
                    </a:cubicBezTo>
                    <a:lnTo>
                      <a:pt x="0" y="1017237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2386007" y="0"/>
                    </a:lnTo>
                    <a:cubicBezTo>
                      <a:pt x="12914454" y="0"/>
                      <a:pt x="13342951" y="428371"/>
                      <a:pt x="13342951" y="1017237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15" name="TextBox 15"/>
            <p:cNvSpPr txBox="1"/>
            <p:nvPr/>
          </p:nvSpPr>
          <p:spPr>
            <a:xfrm>
              <a:off x="437370" y="150268"/>
              <a:ext cx="6260402" cy="7874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679"/>
                </a:lnSpc>
                <a:spcBef>
                  <a:spcPct val="0"/>
                </a:spcBef>
              </a:pPr>
              <a:r>
                <a:rPr lang="en-US" sz="3899">
                  <a:solidFill>
                    <a:srgbClr val="000000"/>
                  </a:solidFill>
                  <a:latin typeface="Clear Sans Regular Bold"/>
                </a:rPr>
                <a:t>RENEGOCIAÇÃO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12274B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41476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sp>
        <p:nvSpPr>
          <p:cNvPr id="5" name="AutoShape 5"/>
          <p:cNvSpPr/>
          <p:nvPr/>
        </p:nvSpPr>
        <p:spPr>
          <a:xfrm>
            <a:off x="16587347" y="9097779"/>
            <a:ext cx="1061704" cy="0"/>
          </a:xfrm>
          <a:prstGeom prst="line">
            <a:avLst/>
          </a:prstGeom>
          <a:ln w="76200" cap="rnd">
            <a:solidFill>
              <a:srgbClr val="FFFFFF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6" name="TextBox 6"/>
          <p:cNvSpPr txBox="1"/>
          <p:nvPr/>
        </p:nvSpPr>
        <p:spPr>
          <a:xfrm>
            <a:off x="293632" y="2926560"/>
            <a:ext cx="9569440" cy="6155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(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nome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aluno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), 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seu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acordo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ficou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no valor de _____para 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dia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______e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foi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 smtClean="0">
                <a:solidFill>
                  <a:srgbClr val="12274B"/>
                </a:solidFill>
                <a:latin typeface="Clear Sans Regular Bold"/>
              </a:rPr>
              <a:t>enviado</a:t>
            </a:r>
            <a:r>
              <a:rPr lang="en-US" sz="3399" dirty="0" smtClean="0">
                <a:solidFill>
                  <a:srgbClr val="12274B"/>
                </a:solidFill>
                <a:latin typeface="Clear Sans Regular Bold"/>
              </a:rPr>
              <a:t> para 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(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confirmar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o e-mail) </a:t>
            </a:r>
          </a:p>
          <a:p>
            <a:pPr>
              <a:lnSpc>
                <a:spcPts val="4759"/>
              </a:lnSpc>
            </a:pPr>
            <a:endParaRPr lang="en-US" sz="33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759"/>
              </a:lnSpc>
            </a:pP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Se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houver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qualquer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atraso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no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pagamento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, 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seu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acordo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poderá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ser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cancelado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você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perde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direito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aos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termos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dessa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negociação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.</a:t>
            </a:r>
          </a:p>
          <a:p>
            <a:pPr>
              <a:lnSpc>
                <a:spcPts val="4759"/>
              </a:lnSpc>
            </a:pPr>
            <a:endParaRPr lang="en-US" sz="33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759"/>
              </a:lnSpc>
            </a:pP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A (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marca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da IES)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agradece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sua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atenção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. </a:t>
            </a:r>
            <a:endParaRPr lang="en-US" sz="3399" dirty="0" smtClean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759"/>
              </a:lnSpc>
            </a:pPr>
            <a:r>
              <a:rPr lang="en-US" sz="3399" dirty="0" err="1" smtClean="0">
                <a:solidFill>
                  <a:srgbClr val="12274B"/>
                </a:solidFill>
                <a:latin typeface="Clear Sans Regular Bold"/>
              </a:rPr>
              <a:t>Tenha</a:t>
            </a:r>
            <a:r>
              <a:rPr lang="en-US" sz="3399" dirty="0" smtClean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um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bom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dia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boa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tarde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/boa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noite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993806" y="1028700"/>
            <a:ext cx="5773253" cy="1060969"/>
            <a:chOff x="0" y="0"/>
            <a:chExt cx="7697670" cy="1414625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7697670" cy="1414625"/>
              <a:chOff x="0" y="0"/>
              <a:chExt cx="10097224" cy="18555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0097224" cy="1855599"/>
              </a:xfrm>
              <a:custGeom>
                <a:avLst/>
                <a:gdLst/>
                <a:ahLst/>
                <a:cxnLst/>
                <a:rect l="l" t="t" r="r" b="b"/>
                <a:pathLst>
                  <a:path w="10097224" h="1855599">
                    <a:moveTo>
                      <a:pt x="10097224" y="927800"/>
                    </a:moveTo>
                    <a:lnTo>
                      <a:pt x="10097224" y="927800"/>
                    </a:lnTo>
                    <a:cubicBezTo>
                      <a:pt x="10097224" y="1427101"/>
                      <a:pt x="9668853" y="1855599"/>
                      <a:pt x="9140279" y="1855599"/>
                    </a:cubicBezTo>
                    <a:lnTo>
                      <a:pt x="956945" y="1855599"/>
                    </a:lnTo>
                    <a:cubicBezTo>
                      <a:pt x="428371" y="1855599"/>
                      <a:pt x="0" y="1427101"/>
                      <a:pt x="0" y="927800"/>
                    </a:cubicBezTo>
                    <a:lnTo>
                      <a:pt x="0" y="927800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9140279" y="0"/>
                    </a:lnTo>
                    <a:cubicBezTo>
                      <a:pt x="9668726" y="0"/>
                      <a:pt x="10097224" y="428371"/>
                      <a:pt x="10097224" y="927800"/>
                    </a:cubicBezTo>
                    <a:close/>
                  </a:path>
                </a:pathLst>
              </a:custGeom>
              <a:solidFill>
                <a:srgbClr val="12274B"/>
              </a:solidFill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407295" y="291599"/>
              <a:ext cx="6780975" cy="7171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20"/>
                </a:lnSpc>
                <a:spcBef>
                  <a:spcPct val="0"/>
                </a:spcBef>
              </a:pPr>
              <a:r>
                <a:rPr lang="en-US" sz="3400" spc="-68">
                  <a:solidFill>
                    <a:srgbClr val="FFFFFF"/>
                  </a:solidFill>
                  <a:latin typeface="Clear Sans Regular Bold"/>
                </a:rPr>
                <a:t>Ratificação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4969739" y="7952858"/>
            <a:ext cx="4040263" cy="2007232"/>
            <a:chOff x="0" y="0"/>
            <a:chExt cx="5387017" cy="2676309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221416"/>
              <a:ext cx="5387017" cy="2233478"/>
              <a:chOff x="0" y="0"/>
              <a:chExt cx="4616190" cy="191389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407519" y="0"/>
              <a:ext cx="3572449" cy="267630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12274B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23635" r="23635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302597" y="3009900"/>
            <a:ext cx="9569440" cy="64225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99"/>
              </a:lnSpc>
            </a:pP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Pode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me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informar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outro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número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de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contato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direto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com o (</a:t>
            </a:r>
            <a:r>
              <a:rPr lang="en-US" sz="2999" dirty="0" err="1">
                <a:solidFill>
                  <a:srgbClr val="4395B9"/>
                </a:solidFill>
                <a:latin typeface="Clear Sans Regular Bold"/>
              </a:rPr>
              <a:t>nome</a:t>
            </a:r>
            <a:r>
              <a:rPr lang="en-US" sz="2999" dirty="0">
                <a:solidFill>
                  <a:srgbClr val="4395B9"/>
                </a:solidFill>
                <a:latin typeface="Clear Sans Regular Bold"/>
              </a:rPr>
              <a:t> do titular do </a:t>
            </a:r>
            <a:r>
              <a:rPr lang="en-US" sz="2999" dirty="0" err="1">
                <a:solidFill>
                  <a:srgbClr val="4395B9"/>
                </a:solidFill>
                <a:latin typeface="Clear Sans Regular Bold"/>
              </a:rPr>
              <a:t>débito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).</a:t>
            </a:r>
          </a:p>
          <a:p>
            <a:pPr>
              <a:lnSpc>
                <a:spcPts val="4199"/>
              </a:lnSpc>
            </a:pP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Qual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o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melhor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horário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para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contato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?</a:t>
            </a:r>
          </a:p>
          <a:p>
            <a:pPr>
              <a:lnSpc>
                <a:spcPts val="4199"/>
              </a:lnSpc>
            </a:pPr>
            <a:endParaRPr lang="en-US" sz="29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199"/>
              </a:lnSpc>
            </a:pP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Por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 smtClean="0">
                <a:solidFill>
                  <a:srgbClr val="12274B"/>
                </a:solidFill>
                <a:latin typeface="Clear Sans Regular Bold"/>
              </a:rPr>
              <a:t>gentileza</a:t>
            </a:r>
            <a:r>
              <a:rPr lang="en-US" sz="2999" dirty="0" smtClean="0">
                <a:solidFill>
                  <a:srgbClr val="12274B"/>
                </a:solidFill>
                <a:latin typeface="Clear Sans Regular Bold"/>
              </a:rPr>
              <a:t>,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anote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o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telefone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da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nossa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central  para que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ele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(a) entre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em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contato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ainda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hoje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.</a:t>
            </a:r>
          </a:p>
          <a:p>
            <a:pPr>
              <a:lnSpc>
                <a:spcPts val="4199"/>
              </a:lnSpc>
            </a:pP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</a:p>
          <a:p>
            <a:pPr>
              <a:lnSpc>
                <a:spcPts val="4199"/>
              </a:lnSpc>
            </a:pP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(</a:t>
            </a:r>
            <a:r>
              <a:rPr lang="en-US" sz="2999" dirty="0" err="1">
                <a:solidFill>
                  <a:srgbClr val="4395B9"/>
                </a:solidFill>
                <a:latin typeface="Clear Sans Regular Bold"/>
              </a:rPr>
              <a:t>informa</a:t>
            </a:r>
            <a:r>
              <a:rPr lang="en-US" sz="2999" dirty="0">
                <a:solidFill>
                  <a:srgbClr val="4395B9"/>
                </a:solidFill>
                <a:latin typeface="Clear Sans Regular Bold"/>
              </a:rPr>
              <a:t> o </a:t>
            </a:r>
            <a:r>
              <a:rPr lang="en-US" sz="2999" dirty="0" err="1">
                <a:solidFill>
                  <a:srgbClr val="4395B9"/>
                </a:solidFill>
                <a:latin typeface="Clear Sans Regular Bold"/>
              </a:rPr>
              <a:t>horário</a:t>
            </a:r>
            <a:r>
              <a:rPr lang="en-US" sz="2999" dirty="0">
                <a:solidFill>
                  <a:srgbClr val="4395B9"/>
                </a:solidFill>
                <a:latin typeface="Clear Sans Regular Bold"/>
              </a:rPr>
              <a:t> de </a:t>
            </a:r>
            <a:r>
              <a:rPr lang="en-US" sz="2999" dirty="0" err="1">
                <a:solidFill>
                  <a:srgbClr val="4395B9"/>
                </a:solidFill>
                <a:latin typeface="Clear Sans Regular Bold"/>
              </a:rPr>
              <a:t>atendimento</a:t>
            </a:r>
            <a:r>
              <a:rPr lang="en-US" sz="2999" dirty="0">
                <a:solidFill>
                  <a:srgbClr val="4395B9"/>
                </a:solidFill>
                <a:latin typeface="Clear Sans Regular Bold"/>
              </a:rPr>
              <a:t> da central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)</a:t>
            </a:r>
          </a:p>
          <a:p>
            <a:pPr>
              <a:lnSpc>
                <a:spcPts val="4199"/>
              </a:lnSpc>
            </a:pP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Confirme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por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favor o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número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que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informei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. </a:t>
            </a:r>
          </a:p>
          <a:p>
            <a:pPr>
              <a:lnSpc>
                <a:spcPts val="4199"/>
              </a:lnSpc>
            </a:pPr>
            <a:endParaRPr lang="en-US" sz="29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199"/>
              </a:lnSpc>
            </a:pP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A (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Marca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da IES)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agradece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sua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atenção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. </a:t>
            </a:r>
            <a:endParaRPr lang="en-US" sz="2999" dirty="0" smtClean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199"/>
              </a:lnSpc>
            </a:pPr>
            <a:r>
              <a:rPr lang="en-US" sz="2999" dirty="0" err="1" smtClean="0">
                <a:solidFill>
                  <a:srgbClr val="12274B"/>
                </a:solidFill>
                <a:latin typeface="Clear Sans Regular Bold"/>
              </a:rPr>
              <a:t>Tenha</a:t>
            </a:r>
            <a:r>
              <a:rPr lang="en-US" sz="2999" dirty="0" smtClean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um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bom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dia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boa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tarde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/boa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noite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993806" y="1028700"/>
            <a:ext cx="5773253" cy="1060969"/>
            <a:chOff x="0" y="0"/>
            <a:chExt cx="7697670" cy="1414625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7697670" cy="1414625"/>
              <a:chOff x="0" y="0"/>
              <a:chExt cx="10097224" cy="1855599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0097224" cy="1855599"/>
              </a:xfrm>
              <a:custGeom>
                <a:avLst/>
                <a:gdLst/>
                <a:ahLst/>
                <a:cxnLst/>
                <a:rect l="l" t="t" r="r" b="b"/>
                <a:pathLst>
                  <a:path w="10097224" h="1855599">
                    <a:moveTo>
                      <a:pt x="10097224" y="927800"/>
                    </a:moveTo>
                    <a:lnTo>
                      <a:pt x="10097224" y="927800"/>
                    </a:lnTo>
                    <a:cubicBezTo>
                      <a:pt x="10097224" y="1427101"/>
                      <a:pt x="9668853" y="1855599"/>
                      <a:pt x="9140279" y="1855599"/>
                    </a:cubicBezTo>
                    <a:lnTo>
                      <a:pt x="956945" y="1855599"/>
                    </a:lnTo>
                    <a:cubicBezTo>
                      <a:pt x="428371" y="1855599"/>
                      <a:pt x="0" y="1427101"/>
                      <a:pt x="0" y="927800"/>
                    </a:cubicBezTo>
                    <a:lnTo>
                      <a:pt x="0" y="927800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9140279" y="0"/>
                    </a:lnTo>
                    <a:cubicBezTo>
                      <a:pt x="9668726" y="0"/>
                      <a:pt x="10097224" y="428371"/>
                      <a:pt x="10097224" y="927800"/>
                    </a:cubicBezTo>
                    <a:close/>
                  </a:path>
                </a:pathLst>
              </a:custGeom>
              <a:solidFill>
                <a:srgbClr val="12274B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407295" y="291599"/>
              <a:ext cx="6780975" cy="7171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20"/>
                </a:lnSpc>
                <a:spcBef>
                  <a:spcPct val="0"/>
                </a:spcBef>
              </a:pPr>
              <a:r>
                <a:rPr lang="en-US" sz="3400" spc="-68">
                  <a:solidFill>
                    <a:srgbClr val="FFFFFF"/>
                  </a:solidFill>
                  <a:latin typeface="Clear Sans Regular Bold"/>
                </a:rPr>
                <a:t>Recado com terceiro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969739" y="7952858"/>
            <a:ext cx="4040263" cy="2007232"/>
            <a:chOff x="0" y="0"/>
            <a:chExt cx="5387017" cy="2676309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221416"/>
              <a:ext cx="5387017" cy="2233478"/>
              <a:chOff x="0" y="0"/>
              <a:chExt cx="4616190" cy="191389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407519" y="0"/>
              <a:ext cx="3572449" cy="267630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12274B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24032" r="24032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443548" y="1028700"/>
            <a:ext cx="9125891" cy="1060969"/>
            <a:chOff x="0" y="0"/>
            <a:chExt cx="12167855" cy="1414625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2167855" cy="1414625"/>
              <a:chOff x="0" y="0"/>
              <a:chExt cx="15960877" cy="185559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960877" cy="1855599"/>
              </a:xfrm>
              <a:custGeom>
                <a:avLst/>
                <a:gdLst/>
                <a:ahLst/>
                <a:cxnLst/>
                <a:rect l="l" t="t" r="r" b="b"/>
                <a:pathLst>
                  <a:path w="15960877" h="1855599">
                    <a:moveTo>
                      <a:pt x="15960877" y="927800"/>
                    </a:moveTo>
                    <a:lnTo>
                      <a:pt x="15960877" y="927800"/>
                    </a:lnTo>
                    <a:cubicBezTo>
                      <a:pt x="15960877" y="1427101"/>
                      <a:pt x="15532506" y="1855599"/>
                      <a:pt x="15003932" y="1855599"/>
                    </a:cubicBezTo>
                    <a:lnTo>
                      <a:pt x="956945" y="1855599"/>
                    </a:lnTo>
                    <a:cubicBezTo>
                      <a:pt x="428371" y="1855599"/>
                      <a:pt x="0" y="1427101"/>
                      <a:pt x="0" y="927800"/>
                    </a:cubicBezTo>
                    <a:lnTo>
                      <a:pt x="0" y="927800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5003931" y="0"/>
                    </a:lnTo>
                    <a:cubicBezTo>
                      <a:pt x="15532379" y="0"/>
                      <a:pt x="15960877" y="428371"/>
                      <a:pt x="15960877" y="927800"/>
                    </a:cubicBezTo>
                    <a:close/>
                  </a:path>
                </a:pathLst>
              </a:custGeom>
              <a:solidFill>
                <a:srgbClr val="12274B"/>
              </a:solidFill>
            </p:spPr>
          </p:sp>
        </p:grpSp>
        <p:sp>
          <p:nvSpPr>
            <p:cNvPr id="8" name="TextBox 8"/>
            <p:cNvSpPr txBox="1"/>
            <p:nvPr/>
          </p:nvSpPr>
          <p:spPr>
            <a:xfrm>
              <a:off x="643819" y="291599"/>
              <a:ext cx="10718818" cy="7171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20"/>
                </a:lnSpc>
                <a:spcBef>
                  <a:spcPct val="0"/>
                </a:spcBef>
              </a:pPr>
              <a:r>
                <a:rPr lang="en-US" sz="3400" spc="-68">
                  <a:solidFill>
                    <a:srgbClr val="FFFFFF"/>
                  </a:solidFill>
                  <a:latin typeface="Clear Sans Regular Bold"/>
                </a:rPr>
                <a:t>Quando não houve fechamento de acordo: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04800" y="2630017"/>
            <a:ext cx="9544825" cy="7540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99"/>
              </a:lnSpc>
            </a:pP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(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nome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do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devedor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)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como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o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acordo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não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foi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formalizado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,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quero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lhe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informar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que as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ligações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de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cobranças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permanecerão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,  e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os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juros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 e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multas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serão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diários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.</a:t>
            </a:r>
          </a:p>
          <a:p>
            <a:pPr>
              <a:lnSpc>
                <a:spcPts val="4199"/>
              </a:lnSpc>
            </a:pPr>
            <a:endParaRPr lang="en-US" sz="29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199"/>
              </a:lnSpc>
            </a:pPr>
            <a:r>
              <a:rPr lang="en-US" sz="2999" dirty="0" err="1">
                <a:solidFill>
                  <a:srgbClr val="4395B9"/>
                </a:solidFill>
                <a:latin typeface="Clear Sans Regular Bold"/>
              </a:rPr>
              <a:t>Caso</a:t>
            </a:r>
            <a:r>
              <a:rPr lang="en-US" sz="2999" dirty="0">
                <a:solidFill>
                  <a:srgbClr val="4395B9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4395B9"/>
                </a:solidFill>
                <a:latin typeface="Clear Sans Regular Bold"/>
              </a:rPr>
              <a:t>tenha</a:t>
            </a:r>
            <a:r>
              <a:rPr lang="en-US" sz="2999" dirty="0">
                <a:solidFill>
                  <a:srgbClr val="4395B9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4395B9"/>
                </a:solidFill>
                <a:latin typeface="Clear Sans Regular Bold"/>
              </a:rPr>
              <a:t>aplicado</a:t>
            </a:r>
            <a:r>
              <a:rPr lang="en-US" sz="2999" dirty="0">
                <a:solidFill>
                  <a:srgbClr val="4395B9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4395B9"/>
                </a:solidFill>
                <a:latin typeface="Clear Sans Regular Bold"/>
              </a:rPr>
              <a:t>descontos</a:t>
            </a:r>
            <a:r>
              <a:rPr lang="en-US" sz="2999" dirty="0">
                <a:solidFill>
                  <a:srgbClr val="4395B9"/>
                </a:solidFill>
                <a:latin typeface="Clear Sans Regular Bold"/>
              </a:rPr>
              <a:t>:</a:t>
            </a:r>
          </a:p>
          <a:p>
            <a:pPr>
              <a:lnSpc>
                <a:spcPts val="4199"/>
              </a:lnSpc>
            </a:pPr>
            <a:endParaRPr lang="en-US" sz="2999" dirty="0">
              <a:solidFill>
                <a:srgbClr val="4395B9"/>
              </a:solidFill>
              <a:latin typeface="Clear Sans Regular Bold"/>
            </a:endParaRPr>
          </a:p>
          <a:p>
            <a:pPr>
              <a:lnSpc>
                <a:spcPts val="4199"/>
              </a:lnSpc>
            </a:pP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Os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 smtClean="0">
                <a:solidFill>
                  <a:srgbClr val="12274B"/>
                </a:solidFill>
                <a:latin typeface="Clear Sans Regular Bold"/>
              </a:rPr>
              <a:t>valores</a:t>
            </a:r>
            <a:r>
              <a:rPr lang="en-US" sz="2999" dirty="0" smtClean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 smtClean="0">
                <a:solidFill>
                  <a:srgbClr val="12274B"/>
                </a:solidFill>
                <a:latin typeface="Clear Sans Regular Bold"/>
              </a:rPr>
              <a:t>informados</a:t>
            </a:r>
            <a:r>
              <a:rPr lang="en-US" sz="2999" dirty="0" smtClean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com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os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descontos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, </a:t>
            </a:r>
            <a:r>
              <a:rPr lang="en-US" sz="2999" dirty="0" err="1" smtClean="0">
                <a:solidFill>
                  <a:srgbClr val="12274B"/>
                </a:solidFill>
                <a:latin typeface="Clear Sans Regular Bold"/>
              </a:rPr>
              <a:t>são</a:t>
            </a:r>
            <a:r>
              <a:rPr lang="en-US" sz="2999" dirty="0" smtClean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para o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fechamento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do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acordo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na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data de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hoje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,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pode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ocorrer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que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nos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próximos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contatos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esses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descontos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não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estejam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mais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disponíveis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. </a:t>
            </a:r>
          </a:p>
          <a:p>
            <a:pPr>
              <a:lnSpc>
                <a:spcPts val="4199"/>
              </a:lnSpc>
            </a:pP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(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Marca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da IES)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agradece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sua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atenção</a:t>
            </a:r>
            <a:r>
              <a:rPr lang="en-US" sz="2999" dirty="0" smtClean="0">
                <a:solidFill>
                  <a:srgbClr val="12274B"/>
                </a:solidFill>
                <a:latin typeface="Clear Sans Regular Bold"/>
              </a:rPr>
              <a:t>.</a:t>
            </a:r>
          </a:p>
          <a:p>
            <a:pPr>
              <a:lnSpc>
                <a:spcPts val="4199"/>
              </a:lnSpc>
            </a:pPr>
            <a:endParaRPr lang="en-US" sz="29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199"/>
              </a:lnSpc>
            </a:pPr>
            <a:r>
              <a:rPr lang="en-US" sz="2999" dirty="0" smtClean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Tenha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um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bom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dia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,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tarde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ou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noite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!</a:t>
            </a:r>
          </a:p>
          <a:p>
            <a:pPr>
              <a:lnSpc>
                <a:spcPts val="4199"/>
              </a:lnSpc>
            </a:pPr>
            <a:endParaRPr lang="en-US" sz="2999" dirty="0">
              <a:solidFill>
                <a:srgbClr val="12274B"/>
              </a:solidFill>
              <a:latin typeface="Clear Sans Regular Bold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14969739" y="7952858"/>
            <a:ext cx="4040263" cy="2007232"/>
            <a:chOff x="0" y="0"/>
            <a:chExt cx="5387017" cy="2676309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221416"/>
              <a:ext cx="5387017" cy="2233478"/>
              <a:chOff x="0" y="0"/>
              <a:chExt cx="4616190" cy="191389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407519" y="0"/>
              <a:ext cx="3572449" cy="267630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7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4960178" cy="10287000"/>
            <a:chOff x="0" y="0"/>
            <a:chExt cx="6613571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33927" r="33927"/>
            <a:stretch>
              <a:fillRect/>
            </a:stretch>
          </p:blipFill>
          <p:spPr>
            <a:xfrm>
              <a:off x="0" y="0"/>
              <a:ext cx="6613571" cy="13716000"/>
            </a:xfrm>
            <a:prstGeom prst="rect">
              <a:avLst/>
            </a:prstGeom>
          </p:spPr>
        </p:pic>
      </p:grpSp>
      <p:sp>
        <p:nvSpPr>
          <p:cNvPr id="4" name="TextBox 4"/>
          <p:cNvSpPr txBox="1"/>
          <p:nvPr/>
        </p:nvSpPr>
        <p:spPr>
          <a:xfrm>
            <a:off x="6216514" y="2618735"/>
            <a:ext cx="9979669" cy="458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</a:pPr>
            <a:r>
              <a:rPr lang="en-US" sz="6000">
                <a:solidFill>
                  <a:srgbClr val="FFFFFF"/>
                </a:solidFill>
                <a:latin typeface="Clear Sans Regular"/>
              </a:rPr>
              <a:t>Nunca informar o débito a amigos ou vizinhos, no caso de parentes sempre questionar se é o responsável financeiro.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4969739" y="7952858"/>
            <a:ext cx="4040263" cy="2007232"/>
            <a:chOff x="0" y="0"/>
            <a:chExt cx="5387017" cy="2676309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221416"/>
              <a:ext cx="5387017" cy="2233478"/>
              <a:chOff x="0" y="0"/>
              <a:chExt cx="4616190" cy="191389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407519" y="0"/>
              <a:ext cx="3572449" cy="267630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13274B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4562555" y="3862221"/>
            <a:ext cx="8919738" cy="2562556"/>
            <a:chOff x="0" y="0"/>
            <a:chExt cx="13342952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342951" cy="2034474"/>
            </a:xfrm>
            <a:custGeom>
              <a:avLst/>
              <a:gdLst/>
              <a:ahLst/>
              <a:cxnLst/>
              <a:rect l="l" t="t" r="r" b="b"/>
              <a:pathLst>
                <a:path w="13342951" h="2034474">
                  <a:moveTo>
                    <a:pt x="13342951" y="1017237"/>
                  </a:moveTo>
                  <a:lnTo>
                    <a:pt x="13342951" y="1017237"/>
                  </a:lnTo>
                  <a:cubicBezTo>
                    <a:pt x="13342951" y="1605976"/>
                    <a:pt x="12914581" y="2034474"/>
                    <a:pt x="12386007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2386007" y="0"/>
                  </a:lnTo>
                  <a:cubicBezTo>
                    <a:pt x="12914454" y="0"/>
                    <a:pt x="13342951" y="428371"/>
                    <a:pt x="13342951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5143498" y="4842134"/>
            <a:ext cx="8001001" cy="602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679"/>
              </a:lnSpc>
              <a:spcBef>
                <a:spcPct val="0"/>
              </a:spcBef>
            </a:pPr>
            <a:r>
              <a:rPr lang="en-US" sz="7200" dirty="0" err="1" smtClean="0">
                <a:solidFill>
                  <a:srgbClr val="000000"/>
                </a:solidFill>
                <a:latin typeface="Clear Sans Regular Bold"/>
              </a:rPr>
              <a:t>Qualidade</a:t>
            </a:r>
            <a:r>
              <a:rPr lang="en-US" sz="7200" dirty="0" smtClean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7200" dirty="0" err="1" smtClean="0">
                <a:solidFill>
                  <a:srgbClr val="000000"/>
                </a:solidFill>
                <a:latin typeface="Clear Sans Regular Bold"/>
              </a:rPr>
              <a:t>explica</a:t>
            </a:r>
            <a:r>
              <a:rPr lang="en-US" sz="7200" dirty="0" smtClean="0">
                <a:solidFill>
                  <a:srgbClr val="000000"/>
                </a:solidFill>
                <a:latin typeface="Clear Sans Regular Bold"/>
              </a:rPr>
              <a:t>!</a:t>
            </a:r>
            <a:endParaRPr lang="en-US" sz="7200" dirty="0">
              <a:solidFill>
                <a:srgbClr val="000000"/>
              </a:solidFill>
              <a:latin typeface="Clear Sans Regular Bold"/>
            </a:endParaRPr>
          </a:p>
        </p:txBody>
      </p:sp>
    </p:spTree>
    <p:extLst>
      <p:ext uri="{BB962C8B-B14F-4D97-AF65-F5344CB8AC3E}">
        <p14:creationId xmlns:p14="http://schemas.microsoft.com/office/powerpoint/2010/main" val="547304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12274B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33892" r="14173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1993806" y="1028700"/>
            <a:ext cx="5773253" cy="1060969"/>
            <a:chOff x="0" y="0"/>
            <a:chExt cx="7697670" cy="1414625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7697670" cy="1414625"/>
              <a:chOff x="0" y="0"/>
              <a:chExt cx="10097224" cy="185559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0097224" cy="1855599"/>
              </a:xfrm>
              <a:custGeom>
                <a:avLst/>
                <a:gdLst/>
                <a:ahLst/>
                <a:cxnLst/>
                <a:rect l="l" t="t" r="r" b="b"/>
                <a:pathLst>
                  <a:path w="10097224" h="1855599">
                    <a:moveTo>
                      <a:pt x="10097224" y="927800"/>
                    </a:moveTo>
                    <a:lnTo>
                      <a:pt x="10097224" y="927800"/>
                    </a:lnTo>
                    <a:cubicBezTo>
                      <a:pt x="10097224" y="1427101"/>
                      <a:pt x="9668853" y="1855599"/>
                      <a:pt x="9140279" y="1855599"/>
                    </a:cubicBezTo>
                    <a:lnTo>
                      <a:pt x="956945" y="1855599"/>
                    </a:lnTo>
                    <a:cubicBezTo>
                      <a:pt x="428371" y="1855599"/>
                      <a:pt x="0" y="1427101"/>
                      <a:pt x="0" y="927800"/>
                    </a:cubicBezTo>
                    <a:lnTo>
                      <a:pt x="0" y="927800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9140279" y="0"/>
                    </a:lnTo>
                    <a:cubicBezTo>
                      <a:pt x="9668726" y="0"/>
                      <a:pt x="10097224" y="428371"/>
                      <a:pt x="10097224" y="927800"/>
                    </a:cubicBezTo>
                    <a:close/>
                  </a:path>
                </a:pathLst>
              </a:custGeom>
              <a:solidFill>
                <a:srgbClr val="12274B"/>
              </a:solidFill>
            </p:spPr>
          </p:sp>
        </p:grpSp>
        <p:sp>
          <p:nvSpPr>
            <p:cNvPr id="8" name="TextBox 8"/>
            <p:cNvSpPr txBox="1"/>
            <p:nvPr/>
          </p:nvSpPr>
          <p:spPr>
            <a:xfrm>
              <a:off x="407295" y="291599"/>
              <a:ext cx="6780975" cy="7171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20"/>
                </a:lnSpc>
                <a:spcBef>
                  <a:spcPct val="0"/>
                </a:spcBef>
              </a:pPr>
              <a:r>
                <a:rPr lang="en-US" sz="3400" spc="-68">
                  <a:solidFill>
                    <a:srgbClr val="FFFFFF"/>
                  </a:solidFill>
                  <a:latin typeface="Clear Sans Regular Bold"/>
                </a:rPr>
                <a:t>Como abordar o devedor?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52400" y="2973345"/>
            <a:ext cx="8991600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Quando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devedor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atender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, se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apresente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: </a:t>
            </a:r>
          </a:p>
          <a:p>
            <a:pPr>
              <a:lnSpc>
                <a:spcPts val="4759"/>
              </a:lnSpc>
            </a:pP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Olá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! (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primeiro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nome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aluno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),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tudo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 smtClean="0">
                <a:solidFill>
                  <a:srgbClr val="12274B"/>
                </a:solidFill>
                <a:latin typeface="Clear Sans Regular Bold"/>
              </a:rPr>
              <a:t>bem</a:t>
            </a:r>
            <a:r>
              <a:rPr lang="en-US" sz="3399" dirty="0" smtClean="0">
                <a:solidFill>
                  <a:srgbClr val="12274B"/>
                </a:solidFill>
                <a:latin typeface="Clear Sans Regular Bold"/>
              </a:rPr>
              <a:t>?</a:t>
            </a:r>
          </a:p>
          <a:p>
            <a:pPr>
              <a:lnSpc>
                <a:spcPts val="4759"/>
              </a:lnSpc>
            </a:pPr>
            <a:endParaRPr lang="en-US" sz="33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759"/>
              </a:lnSpc>
            </a:pPr>
            <a:r>
              <a:rPr lang="en-US" sz="3399" dirty="0" smtClean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Eu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sou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_____da (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marca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instituição</a:t>
            </a:r>
            <a:r>
              <a:rPr lang="en-US" sz="3399" dirty="0" smtClean="0">
                <a:solidFill>
                  <a:srgbClr val="12274B"/>
                </a:solidFill>
                <a:latin typeface="Clear Sans Regular Bold"/>
              </a:rPr>
              <a:t>).</a:t>
            </a:r>
          </a:p>
          <a:p>
            <a:pPr>
              <a:lnSpc>
                <a:spcPts val="4759"/>
              </a:lnSpc>
            </a:pPr>
            <a:endParaRPr lang="en-US" sz="33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759"/>
              </a:lnSpc>
            </a:pP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Estamos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entrando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em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contato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, para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te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ajudar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na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quitação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seu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débito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,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neste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momento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tão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delicado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que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estamos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enfrentando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devido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a COVID – 19.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4969739" y="7952858"/>
            <a:ext cx="4040263" cy="2007232"/>
            <a:chOff x="0" y="0"/>
            <a:chExt cx="5387017" cy="2676309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221416"/>
              <a:ext cx="5387017" cy="2233478"/>
              <a:chOff x="0" y="0"/>
              <a:chExt cx="4616190" cy="191389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407519" y="0"/>
              <a:ext cx="3572449" cy="267630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12274B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33892" r="14173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1993806" y="1028700"/>
            <a:ext cx="5773253" cy="1060969"/>
            <a:chOff x="0" y="0"/>
            <a:chExt cx="7697670" cy="1414625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7697670" cy="1414625"/>
              <a:chOff x="0" y="0"/>
              <a:chExt cx="10097224" cy="185559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0097224" cy="1855599"/>
              </a:xfrm>
              <a:custGeom>
                <a:avLst/>
                <a:gdLst/>
                <a:ahLst/>
                <a:cxnLst/>
                <a:rect l="l" t="t" r="r" b="b"/>
                <a:pathLst>
                  <a:path w="10097224" h="1855599">
                    <a:moveTo>
                      <a:pt x="10097224" y="927800"/>
                    </a:moveTo>
                    <a:lnTo>
                      <a:pt x="10097224" y="927800"/>
                    </a:lnTo>
                    <a:cubicBezTo>
                      <a:pt x="10097224" y="1427101"/>
                      <a:pt x="9668853" y="1855599"/>
                      <a:pt x="9140279" y="1855599"/>
                    </a:cubicBezTo>
                    <a:lnTo>
                      <a:pt x="956945" y="1855599"/>
                    </a:lnTo>
                    <a:cubicBezTo>
                      <a:pt x="428371" y="1855599"/>
                      <a:pt x="0" y="1427101"/>
                      <a:pt x="0" y="927800"/>
                    </a:cubicBezTo>
                    <a:lnTo>
                      <a:pt x="0" y="927800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9140279" y="0"/>
                    </a:lnTo>
                    <a:cubicBezTo>
                      <a:pt x="9668726" y="0"/>
                      <a:pt x="10097224" y="428371"/>
                      <a:pt x="10097224" y="927800"/>
                    </a:cubicBezTo>
                    <a:close/>
                  </a:path>
                </a:pathLst>
              </a:custGeom>
              <a:solidFill>
                <a:srgbClr val="12274B"/>
              </a:solidFill>
            </p:spPr>
          </p:sp>
        </p:grpSp>
        <p:sp>
          <p:nvSpPr>
            <p:cNvPr id="8" name="TextBox 8"/>
            <p:cNvSpPr txBox="1"/>
            <p:nvPr/>
          </p:nvSpPr>
          <p:spPr>
            <a:xfrm>
              <a:off x="407295" y="291599"/>
              <a:ext cx="6780975" cy="7171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20"/>
                </a:lnSpc>
                <a:spcBef>
                  <a:spcPct val="0"/>
                </a:spcBef>
              </a:pPr>
              <a:r>
                <a:rPr lang="en-US" sz="3400" spc="-68">
                  <a:solidFill>
                    <a:srgbClr val="FFFFFF"/>
                  </a:solidFill>
                  <a:latin typeface="Clear Sans Regular Bold"/>
                </a:rPr>
                <a:t>Como abordar o devedor?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28600" y="2973345"/>
            <a:ext cx="8915400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Para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entender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melhor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sua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situação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te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ajudar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melhor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forma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possível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a IES tem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uma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condição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especial para que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você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consiga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realizar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sua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rematrícula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.</a:t>
            </a:r>
          </a:p>
          <a:p>
            <a:pPr>
              <a:lnSpc>
                <a:spcPts val="4759"/>
              </a:lnSpc>
            </a:pPr>
            <a:endParaRPr lang="en-US" sz="33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759"/>
              </a:lnSpc>
            </a:pP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Por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motivo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de </a:t>
            </a:r>
            <a:r>
              <a:rPr lang="en-US" sz="3399" dirty="0" err="1" smtClean="0">
                <a:solidFill>
                  <a:srgbClr val="12274B"/>
                </a:solidFill>
                <a:latin typeface="Clear Sans Regular Bold"/>
              </a:rPr>
              <a:t>segurança</a:t>
            </a:r>
            <a:r>
              <a:rPr lang="en-US" sz="3399" dirty="0" smtClean="0">
                <a:solidFill>
                  <a:srgbClr val="12274B"/>
                </a:solidFill>
                <a:latin typeface="Clear Sans Regular Bold"/>
              </a:rPr>
              <a:t>, 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para que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não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haja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quebra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sigilo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me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informe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os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3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primeiros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dígitos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seu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CPF .</a:t>
            </a:r>
          </a:p>
          <a:p>
            <a:pPr>
              <a:lnSpc>
                <a:spcPts val="4759"/>
              </a:lnSpc>
            </a:pPr>
            <a:endParaRPr lang="en-US" sz="3399" dirty="0">
              <a:solidFill>
                <a:srgbClr val="12274B"/>
              </a:solidFill>
              <a:latin typeface="Clear Sans Regular Bold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14969739" y="7952858"/>
            <a:ext cx="4040263" cy="2007232"/>
            <a:chOff x="0" y="0"/>
            <a:chExt cx="5387017" cy="2676309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221416"/>
              <a:ext cx="5387017" cy="2233478"/>
              <a:chOff x="0" y="0"/>
              <a:chExt cx="4616190" cy="191389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407519" y="0"/>
              <a:ext cx="3572449" cy="267630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12274B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33892" r="14173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1993806" y="1028700"/>
            <a:ext cx="5773253" cy="1060969"/>
            <a:chOff x="0" y="0"/>
            <a:chExt cx="7697670" cy="1414625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7697670" cy="1414625"/>
              <a:chOff x="0" y="0"/>
              <a:chExt cx="10097224" cy="185559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0097224" cy="1855599"/>
              </a:xfrm>
              <a:custGeom>
                <a:avLst/>
                <a:gdLst/>
                <a:ahLst/>
                <a:cxnLst/>
                <a:rect l="l" t="t" r="r" b="b"/>
                <a:pathLst>
                  <a:path w="10097224" h="1855599">
                    <a:moveTo>
                      <a:pt x="10097224" y="927800"/>
                    </a:moveTo>
                    <a:lnTo>
                      <a:pt x="10097224" y="927800"/>
                    </a:lnTo>
                    <a:cubicBezTo>
                      <a:pt x="10097224" y="1427101"/>
                      <a:pt x="9668853" y="1855599"/>
                      <a:pt x="9140279" y="1855599"/>
                    </a:cubicBezTo>
                    <a:lnTo>
                      <a:pt x="956945" y="1855599"/>
                    </a:lnTo>
                    <a:cubicBezTo>
                      <a:pt x="428371" y="1855599"/>
                      <a:pt x="0" y="1427101"/>
                      <a:pt x="0" y="927800"/>
                    </a:cubicBezTo>
                    <a:lnTo>
                      <a:pt x="0" y="927800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9140279" y="0"/>
                    </a:lnTo>
                    <a:cubicBezTo>
                      <a:pt x="9668726" y="0"/>
                      <a:pt x="10097224" y="428371"/>
                      <a:pt x="10097224" y="927800"/>
                    </a:cubicBezTo>
                    <a:close/>
                  </a:path>
                </a:pathLst>
              </a:custGeom>
              <a:solidFill>
                <a:srgbClr val="12274B"/>
              </a:solidFill>
            </p:spPr>
          </p:sp>
        </p:grpSp>
        <p:sp>
          <p:nvSpPr>
            <p:cNvPr id="8" name="TextBox 8"/>
            <p:cNvSpPr txBox="1"/>
            <p:nvPr/>
          </p:nvSpPr>
          <p:spPr>
            <a:xfrm>
              <a:off x="407295" y="291599"/>
              <a:ext cx="6780975" cy="7171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20"/>
                </a:lnSpc>
                <a:spcBef>
                  <a:spcPct val="0"/>
                </a:spcBef>
              </a:pPr>
              <a:r>
                <a:rPr lang="en-US" sz="3400" spc="-68">
                  <a:solidFill>
                    <a:srgbClr val="FFFFFF"/>
                  </a:solidFill>
                  <a:latin typeface="Clear Sans Regular Bold"/>
                </a:rPr>
                <a:t>Como abordar o devedor?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04800" y="2673307"/>
            <a:ext cx="9211540" cy="6155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Verifico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que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seu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boleto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mensalidade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mês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/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ano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encontra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-se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em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aberto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.</a:t>
            </a:r>
          </a:p>
          <a:p>
            <a:pPr>
              <a:lnSpc>
                <a:spcPts val="4759"/>
              </a:lnSpc>
            </a:pPr>
            <a:endParaRPr lang="en-US" sz="33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759"/>
              </a:lnSpc>
            </a:pP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Para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sua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comodidade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pagamento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pode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ser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feito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agora com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cartão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crédito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. </a:t>
            </a:r>
          </a:p>
          <a:p>
            <a:pPr>
              <a:lnSpc>
                <a:spcPts val="4759"/>
              </a:lnSpc>
            </a:pPr>
            <a:endParaRPr lang="en-US" sz="33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759"/>
              </a:lnSpc>
            </a:pP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Se </a:t>
            </a:r>
            <a:r>
              <a:rPr lang="en-US" sz="3399" dirty="0" err="1" smtClean="0">
                <a:solidFill>
                  <a:srgbClr val="12274B"/>
                </a:solidFill>
                <a:latin typeface="Clear Sans Regular Bold"/>
              </a:rPr>
              <a:t>preferir</a:t>
            </a:r>
            <a:r>
              <a:rPr lang="en-US" sz="3399" dirty="0" smtClean="0">
                <a:solidFill>
                  <a:srgbClr val="12274B"/>
                </a:solidFill>
                <a:latin typeface="Clear Sans Regular Bold"/>
              </a:rPr>
              <a:t>,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posso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enviar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boleto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para </a:t>
            </a:r>
            <a:r>
              <a:rPr lang="en-US" sz="3399" dirty="0" err="1" smtClean="0">
                <a:solidFill>
                  <a:srgbClr val="12274B"/>
                </a:solidFill>
                <a:latin typeface="Clear Sans Regular Bold"/>
              </a:rPr>
              <a:t>seu</a:t>
            </a:r>
            <a:endParaRPr lang="en-US" sz="3399" dirty="0" smtClean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759"/>
              </a:lnSpc>
            </a:pPr>
            <a:r>
              <a:rPr lang="en-US" sz="3399" dirty="0" smtClean="0">
                <a:solidFill>
                  <a:srgbClr val="12274B"/>
                </a:solidFill>
                <a:latin typeface="Clear Sans Regular Bold"/>
              </a:rPr>
              <a:t>e-mail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, para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pagamento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em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qualquer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casa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lotérica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, internet </a:t>
            </a:r>
            <a:r>
              <a:rPr lang="en-US" sz="3399" dirty="0" smtClean="0">
                <a:solidFill>
                  <a:srgbClr val="12274B"/>
                </a:solidFill>
                <a:latin typeface="Clear Sans Regular Bold"/>
              </a:rPr>
              <a:t>bank,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caixas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eletrônicos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ou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na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rede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bancária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. 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4969739" y="7952858"/>
            <a:ext cx="4040263" cy="2007232"/>
            <a:chOff x="0" y="0"/>
            <a:chExt cx="5387017" cy="2676309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221416"/>
              <a:ext cx="5387017" cy="2233478"/>
              <a:chOff x="0" y="0"/>
              <a:chExt cx="4616190" cy="191389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407519" y="0"/>
              <a:ext cx="3572449" cy="267630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4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13274B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807379" y="4285588"/>
            <a:ext cx="12673242" cy="2080901"/>
            <a:chOff x="0" y="0"/>
            <a:chExt cx="16897656" cy="2774534"/>
          </a:xfrm>
        </p:grpSpPr>
        <p:sp>
          <p:nvSpPr>
            <p:cNvPr id="5" name="TextBox 5"/>
            <p:cNvSpPr txBox="1"/>
            <p:nvPr/>
          </p:nvSpPr>
          <p:spPr>
            <a:xfrm>
              <a:off x="0" y="1577625"/>
              <a:ext cx="16897656" cy="11969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999"/>
                </a:lnSpc>
              </a:pPr>
              <a:r>
                <a:rPr lang="en-US" sz="6999" dirty="0" smtClean="0">
                  <a:solidFill>
                    <a:srgbClr val="FFFFFF"/>
                  </a:solidFill>
                  <a:latin typeface="Clear Sans Regular"/>
                </a:rPr>
                <a:t>QUEBRA DE OBJEÇÕES</a:t>
              </a:r>
              <a:endParaRPr lang="en-US" sz="6999" dirty="0">
                <a:solidFill>
                  <a:srgbClr val="FFFFFF"/>
                </a:solidFill>
                <a:latin typeface="Clear Sans Regular"/>
              </a:endParaRPr>
            </a:p>
          </p:txBody>
        </p:sp>
        <p:grpSp>
          <p:nvGrpSpPr>
            <p:cNvPr id="6" name="Group 6"/>
            <p:cNvGrpSpPr/>
            <p:nvPr/>
          </p:nvGrpSpPr>
          <p:grpSpPr>
            <a:xfrm>
              <a:off x="4881256" y="0"/>
              <a:ext cx="7135143" cy="1087935"/>
              <a:chOff x="0" y="0"/>
              <a:chExt cx="13342952" cy="2034474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3342951" cy="2034474"/>
              </a:xfrm>
              <a:custGeom>
                <a:avLst/>
                <a:gdLst/>
                <a:ahLst/>
                <a:cxnLst/>
                <a:rect l="l" t="t" r="r" b="b"/>
                <a:pathLst>
                  <a:path w="13342951" h="2034474">
                    <a:moveTo>
                      <a:pt x="13342951" y="1017237"/>
                    </a:moveTo>
                    <a:lnTo>
                      <a:pt x="13342951" y="1017237"/>
                    </a:lnTo>
                    <a:cubicBezTo>
                      <a:pt x="13342951" y="1605976"/>
                      <a:pt x="12914581" y="2034474"/>
                      <a:pt x="12386007" y="2034474"/>
                    </a:cubicBezTo>
                    <a:lnTo>
                      <a:pt x="956945" y="2034474"/>
                    </a:lnTo>
                    <a:cubicBezTo>
                      <a:pt x="428371" y="2034474"/>
                      <a:pt x="0" y="1605976"/>
                      <a:pt x="0" y="1017237"/>
                    </a:cubicBezTo>
                    <a:lnTo>
                      <a:pt x="0" y="1017237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2386007" y="0"/>
                    </a:lnTo>
                    <a:cubicBezTo>
                      <a:pt x="12914454" y="0"/>
                      <a:pt x="13342951" y="428371"/>
                      <a:pt x="13342951" y="1017237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8" name="TextBox 8"/>
            <p:cNvSpPr txBox="1"/>
            <p:nvPr/>
          </p:nvSpPr>
          <p:spPr>
            <a:xfrm>
              <a:off x="5318627" y="150268"/>
              <a:ext cx="6260402" cy="7874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679"/>
                </a:lnSpc>
                <a:spcBef>
                  <a:spcPct val="0"/>
                </a:spcBef>
              </a:pPr>
              <a:r>
                <a:rPr lang="en-US" sz="3899">
                  <a:solidFill>
                    <a:srgbClr val="000000"/>
                  </a:solidFill>
                  <a:latin typeface="Clear Sans Regular Bold"/>
                </a:rPr>
                <a:t>ARGUMENTOS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12274B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33623" r="14410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sp>
        <p:nvSpPr>
          <p:cNvPr id="5" name="AutoShape 5"/>
          <p:cNvSpPr/>
          <p:nvPr/>
        </p:nvSpPr>
        <p:spPr>
          <a:xfrm>
            <a:off x="16587347" y="9097779"/>
            <a:ext cx="1061704" cy="0"/>
          </a:xfrm>
          <a:prstGeom prst="line">
            <a:avLst/>
          </a:prstGeom>
          <a:ln w="76200" cap="rnd">
            <a:solidFill>
              <a:srgbClr val="FFFFFF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6" name="TextBox 6"/>
          <p:cNvSpPr txBox="1"/>
          <p:nvPr/>
        </p:nvSpPr>
        <p:spPr>
          <a:xfrm>
            <a:off x="993529" y="3924300"/>
            <a:ext cx="8540740" cy="2980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(Nome do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aluno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)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eu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sinto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muito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em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ouvir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isto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, mas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não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vamos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esquecer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que é 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cobrança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uma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dívida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ela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só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pode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complicar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ainda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mais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sua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situação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.</a:t>
            </a:r>
          </a:p>
          <a:p>
            <a:pPr>
              <a:lnSpc>
                <a:spcPts val="4759"/>
              </a:lnSpc>
            </a:pPr>
            <a:endParaRPr lang="en-US" sz="3399" dirty="0">
              <a:solidFill>
                <a:srgbClr val="12274B"/>
              </a:solidFill>
              <a:latin typeface="Clear Sans Regular Bold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993806" y="1028700"/>
            <a:ext cx="5773253" cy="1060969"/>
            <a:chOff x="0" y="0"/>
            <a:chExt cx="7697670" cy="1414625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7697670" cy="1414625"/>
              <a:chOff x="0" y="0"/>
              <a:chExt cx="10097224" cy="185559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0097224" cy="1855599"/>
              </a:xfrm>
              <a:custGeom>
                <a:avLst/>
                <a:gdLst/>
                <a:ahLst/>
                <a:cxnLst/>
                <a:rect l="l" t="t" r="r" b="b"/>
                <a:pathLst>
                  <a:path w="10097224" h="1855599">
                    <a:moveTo>
                      <a:pt x="10097224" y="927800"/>
                    </a:moveTo>
                    <a:lnTo>
                      <a:pt x="10097224" y="927800"/>
                    </a:lnTo>
                    <a:cubicBezTo>
                      <a:pt x="10097224" y="1427101"/>
                      <a:pt x="9668853" y="1855599"/>
                      <a:pt x="9140279" y="1855599"/>
                    </a:cubicBezTo>
                    <a:lnTo>
                      <a:pt x="956945" y="1855599"/>
                    </a:lnTo>
                    <a:cubicBezTo>
                      <a:pt x="428371" y="1855599"/>
                      <a:pt x="0" y="1427101"/>
                      <a:pt x="0" y="927800"/>
                    </a:cubicBezTo>
                    <a:lnTo>
                      <a:pt x="0" y="927800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9140279" y="0"/>
                    </a:lnTo>
                    <a:cubicBezTo>
                      <a:pt x="9668726" y="0"/>
                      <a:pt x="10097224" y="428371"/>
                      <a:pt x="10097224" y="927800"/>
                    </a:cubicBezTo>
                    <a:close/>
                  </a:path>
                </a:pathLst>
              </a:custGeom>
              <a:solidFill>
                <a:srgbClr val="12274B"/>
              </a:solidFill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407295" y="291599"/>
              <a:ext cx="6780975" cy="7171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20"/>
                </a:lnSpc>
                <a:spcBef>
                  <a:spcPct val="0"/>
                </a:spcBef>
              </a:pPr>
              <a:r>
                <a:rPr lang="en-US" sz="3400" spc="-68">
                  <a:solidFill>
                    <a:srgbClr val="FFFFFF"/>
                  </a:solidFill>
                  <a:latin typeface="Clear Sans Regular"/>
                </a:rPr>
                <a:t>Problemas de saúde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4969739" y="7952858"/>
            <a:ext cx="4040263" cy="2007232"/>
            <a:chOff x="0" y="0"/>
            <a:chExt cx="5387017" cy="2676309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221416"/>
              <a:ext cx="5387017" cy="2233478"/>
              <a:chOff x="0" y="0"/>
              <a:chExt cx="4616190" cy="191389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407519" y="0"/>
              <a:ext cx="3572449" cy="267630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12274B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31999" r="16066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2461452" y="1028700"/>
            <a:ext cx="4663244" cy="1060969"/>
            <a:chOff x="0" y="0"/>
            <a:chExt cx="8155857" cy="185559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55856" cy="1855599"/>
            </a:xfrm>
            <a:custGeom>
              <a:avLst/>
              <a:gdLst/>
              <a:ahLst/>
              <a:cxnLst/>
              <a:rect l="l" t="t" r="r" b="b"/>
              <a:pathLst>
                <a:path w="8155856" h="1855599">
                  <a:moveTo>
                    <a:pt x="8155856" y="927800"/>
                  </a:moveTo>
                  <a:lnTo>
                    <a:pt x="8155856" y="927800"/>
                  </a:lnTo>
                  <a:cubicBezTo>
                    <a:pt x="8155856" y="1427101"/>
                    <a:pt x="7727486" y="1855599"/>
                    <a:pt x="7198912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7198912" y="0"/>
                  </a:lnTo>
                  <a:cubicBezTo>
                    <a:pt x="7727359" y="0"/>
                    <a:pt x="8155856" y="428371"/>
                    <a:pt x="8155856" y="927800"/>
                  </a:cubicBezTo>
                  <a:close/>
                </a:path>
              </a:pathLst>
            </a:custGeom>
            <a:solidFill>
              <a:srgbClr val="12274B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334171" y="1237875"/>
            <a:ext cx="7000212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0"/>
              </a:lnSpc>
              <a:spcBef>
                <a:spcPct val="0"/>
              </a:spcBef>
            </a:pPr>
            <a:r>
              <a:rPr lang="en-US" sz="3400" spc="-68">
                <a:solidFill>
                  <a:srgbClr val="FFFFFF"/>
                </a:solidFill>
                <a:latin typeface="Clear Sans Regular Bold"/>
              </a:rPr>
              <a:t>Pagou a dívida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2948945"/>
            <a:ext cx="8540740" cy="4780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>
                <a:solidFill>
                  <a:srgbClr val="12274B"/>
                </a:solidFill>
                <a:latin typeface="Clear Sans Regular Bold"/>
              </a:rPr>
              <a:t>Qual data o Sr.(a) fez o pagamento? </a:t>
            </a:r>
          </a:p>
          <a:p>
            <a:pPr>
              <a:lnSpc>
                <a:spcPts val="4759"/>
              </a:lnSpc>
            </a:pPr>
            <a:endParaRPr lang="en-US" sz="3399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759"/>
              </a:lnSpc>
            </a:pPr>
            <a:r>
              <a:rPr lang="en-US" sz="3399">
                <a:solidFill>
                  <a:srgbClr val="12274B"/>
                </a:solidFill>
                <a:latin typeface="Clear Sans Regular Bold"/>
              </a:rPr>
              <a:t>Em quantas parcelas? </a:t>
            </a:r>
          </a:p>
          <a:p>
            <a:pPr>
              <a:lnSpc>
                <a:spcPts val="4759"/>
              </a:lnSpc>
            </a:pPr>
            <a:endParaRPr lang="en-US" sz="3399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759"/>
              </a:lnSpc>
            </a:pPr>
            <a:r>
              <a:rPr lang="en-US" sz="3399">
                <a:solidFill>
                  <a:srgbClr val="12274B"/>
                </a:solidFill>
                <a:latin typeface="Clear Sans Regular Bold"/>
              </a:rPr>
              <a:t>Qual o valor? </a:t>
            </a:r>
          </a:p>
          <a:p>
            <a:pPr>
              <a:lnSpc>
                <a:spcPts val="4759"/>
              </a:lnSpc>
            </a:pPr>
            <a:endParaRPr lang="en-US" sz="3399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759"/>
              </a:lnSpc>
            </a:pPr>
            <a:r>
              <a:rPr lang="en-US" sz="3399">
                <a:solidFill>
                  <a:srgbClr val="12274B"/>
                </a:solidFill>
                <a:latin typeface="Clear Sans Regular Bold"/>
              </a:rPr>
              <a:t>Quando foi o primeiro pagamento?</a:t>
            </a:r>
          </a:p>
          <a:p>
            <a:pPr>
              <a:lnSpc>
                <a:spcPts val="4759"/>
              </a:lnSpc>
            </a:pPr>
            <a:endParaRPr lang="en-US" sz="3399">
              <a:solidFill>
                <a:srgbClr val="12274B"/>
              </a:solidFill>
              <a:latin typeface="Clear Sans Regular Bold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14969739" y="7952858"/>
            <a:ext cx="4040263" cy="2007232"/>
            <a:chOff x="0" y="0"/>
            <a:chExt cx="5387017" cy="2676309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221416"/>
              <a:ext cx="5387017" cy="2233478"/>
              <a:chOff x="0" y="0"/>
              <a:chExt cx="4616190" cy="191389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407519" y="0"/>
              <a:ext cx="3572449" cy="267630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4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13274B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5504525"/>
            <a:ext cx="12673242" cy="92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999"/>
              </a:lnSpc>
            </a:pPr>
            <a:r>
              <a:rPr lang="en-US" sz="6999" dirty="0" smtClean="0">
                <a:solidFill>
                  <a:srgbClr val="FFFFFF"/>
                </a:solidFill>
                <a:latin typeface="Clear Sans Regular"/>
              </a:rPr>
              <a:t>DE PAGAR A DÍVIDA</a:t>
            </a:r>
            <a:endParaRPr lang="en-US" sz="6999" dirty="0">
              <a:solidFill>
                <a:srgbClr val="FFFFFF"/>
              </a:solidFill>
              <a:latin typeface="Clear Sans Regular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6468321" y="4285588"/>
            <a:ext cx="5351357" cy="815951"/>
            <a:chOff x="0" y="0"/>
            <a:chExt cx="13342952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342951" cy="2034474"/>
            </a:xfrm>
            <a:custGeom>
              <a:avLst/>
              <a:gdLst/>
              <a:ahLst/>
              <a:cxnLst/>
              <a:rect l="l" t="t" r="r" b="b"/>
              <a:pathLst>
                <a:path w="13342951" h="2034474">
                  <a:moveTo>
                    <a:pt x="13342951" y="1017237"/>
                  </a:moveTo>
                  <a:lnTo>
                    <a:pt x="13342951" y="1017237"/>
                  </a:lnTo>
                  <a:cubicBezTo>
                    <a:pt x="13342951" y="1605976"/>
                    <a:pt x="12914581" y="2034474"/>
                    <a:pt x="12386007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2386007" y="0"/>
                  </a:lnTo>
                  <a:cubicBezTo>
                    <a:pt x="12914454" y="0"/>
                    <a:pt x="13342951" y="428371"/>
                    <a:pt x="13342951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6796349" y="4398288"/>
            <a:ext cx="4695302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79"/>
              </a:lnSpc>
              <a:spcBef>
                <a:spcPct val="0"/>
              </a:spcBef>
            </a:pPr>
            <a:r>
              <a:rPr lang="en-US" sz="3899">
                <a:solidFill>
                  <a:srgbClr val="000000"/>
                </a:solidFill>
                <a:latin typeface="Clear Sans Regular Bold"/>
              </a:rPr>
              <a:t>VANTAGENS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7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49421" y="5137446"/>
            <a:ext cx="7794579" cy="1806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99"/>
              </a:lnSpc>
            </a:pPr>
            <a:r>
              <a:rPr lang="en-US" sz="6999">
                <a:solidFill>
                  <a:srgbClr val="FFFFFF"/>
                </a:solidFill>
                <a:latin typeface="Clear Sans Regular Bold"/>
              </a:rPr>
              <a:t>Benefícios do pagamento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890249" y="1430589"/>
            <a:ext cx="5664308" cy="1166449"/>
            <a:chOff x="0" y="0"/>
            <a:chExt cx="7552411" cy="1555266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7552411" cy="1555266"/>
              <a:chOff x="0" y="0"/>
              <a:chExt cx="12241370" cy="252086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2241370" cy="2520862"/>
              </a:xfrm>
              <a:custGeom>
                <a:avLst/>
                <a:gdLst/>
                <a:ahLst/>
                <a:cxnLst/>
                <a:rect l="l" t="t" r="r" b="b"/>
                <a:pathLst>
                  <a:path w="12241370" h="2520862">
                    <a:moveTo>
                      <a:pt x="12241370" y="1260431"/>
                    </a:moveTo>
                    <a:lnTo>
                      <a:pt x="12241370" y="1260431"/>
                    </a:lnTo>
                    <a:cubicBezTo>
                      <a:pt x="12241370" y="2092364"/>
                      <a:pt x="11812999" y="2520862"/>
                      <a:pt x="11284425" y="2520862"/>
                    </a:cubicBezTo>
                    <a:lnTo>
                      <a:pt x="956945" y="2520862"/>
                    </a:lnTo>
                    <a:cubicBezTo>
                      <a:pt x="428371" y="2520862"/>
                      <a:pt x="0" y="2092364"/>
                      <a:pt x="0" y="1260431"/>
                    </a:cubicBezTo>
                    <a:lnTo>
                      <a:pt x="0" y="1260431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1284425" y="0"/>
                    </a:lnTo>
                    <a:cubicBezTo>
                      <a:pt x="11812872" y="0"/>
                      <a:pt x="12241370" y="428371"/>
                      <a:pt x="12241370" y="1260431"/>
                    </a:cubicBezTo>
                    <a:close/>
                  </a:path>
                </a:pathLst>
              </a:custGeom>
              <a:solidFill>
                <a:srgbClr val="FFD45C"/>
              </a:solidFill>
            </p:spPr>
          </p:sp>
        </p:grpSp>
        <p:sp>
          <p:nvSpPr>
            <p:cNvPr id="6" name="TextBox 6"/>
            <p:cNvSpPr txBox="1"/>
            <p:nvPr/>
          </p:nvSpPr>
          <p:spPr>
            <a:xfrm>
              <a:off x="1524332" y="188141"/>
              <a:ext cx="5611715" cy="11313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499"/>
                </a:lnSpc>
                <a:spcBef>
                  <a:spcPct val="0"/>
                </a:spcBef>
              </a:pPr>
              <a:r>
                <a:rPr lang="en-US" sz="2499">
                  <a:solidFill>
                    <a:srgbClr val="000000"/>
                  </a:solidFill>
                  <a:latin typeface="Clear Sans Regular Bold"/>
                </a:rPr>
                <a:t>Voltar a ter crédito no mercado</a:t>
              </a:r>
            </a:p>
          </p:txBody>
        </p:sp>
        <p:grpSp>
          <p:nvGrpSpPr>
            <p:cNvPr id="7" name="Group 7"/>
            <p:cNvGrpSpPr/>
            <p:nvPr/>
          </p:nvGrpSpPr>
          <p:grpSpPr>
            <a:xfrm>
              <a:off x="398488" y="381753"/>
              <a:ext cx="791760" cy="791760"/>
              <a:chOff x="0" y="0"/>
              <a:chExt cx="6350000" cy="63500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grpSp>
        <p:nvGrpSpPr>
          <p:cNvPr id="9" name="Group 9"/>
          <p:cNvGrpSpPr/>
          <p:nvPr/>
        </p:nvGrpSpPr>
        <p:grpSpPr>
          <a:xfrm>
            <a:off x="9890249" y="2993776"/>
            <a:ext cx="5664308" cy="1166449"/>
            <a:chOff x="0" y="0"/>
            <a:chExt cx="7552411" cy="1555266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7552411" cy="1555266"/>
              <a:chOff x="0" y="0"/>
              <a:chExt cx="12241370" cy="2520862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2241370" cy="2520862"/>
              </a:xfrm>
              <a:custGeom>
                <a:avLst/>
                <a:gdLst/>
                <a:ahLst/>
                <a:cxnLst/>
                <a:rect l="l" t="t" r="r" b="b"/>
                <a:pathLst>
                  <a:path w="12241370" h="2520862">
                    <a:moveTo>
                      <a:pt x="12241370" y="1260431"/>
                    </a:moveTo>
                    <a:lnTo>
                      <a:pt x="12241370" y="1260431"/>
                    </a:lnTo>
                    <a:cubicBezTo>
                      <a:pt x="12241370" y="2092364"/>
                      <a:pt x="11812999" y="2520862"/>
                      <a:pt x="11284425" y="2520862"/>
                    </a:cubicBezTo>
                    <a:lnTo>
                      <a:pt x="956945" y="2520862"/>
                    </a:lnTo>
                    <a:cubicBezTo>
                      <a:pt x="428371" y="2520862"/>
                      <a:pt x="0" y="2092364"/>
                      <a:pt x="0" y="1260431"/>
                    </a:cubicBezTo>
                    <a:lnTo>
                      <a:pt x="0" y="1260431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1284425" y="0"/>
                    </a:lnTo>
                    <a:cubicBezTo>
                      <a:pt x="11812872" y="0"/>
                      <a:pt x="12241370" y="428371"/>
                      <a:pt x="12241370" y="1260431"/>
                    </a:cubicBezTo>
                    <a:close/>
                  </a:path>
                </a:pathLst>
              </a:custGeom>
              <a:solidFill>
                <a:srgbClr val="FFD45C"/>
              </a:solidFill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1524332" y="188141"/>
              <a:ext cx="5611715" cy="11313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499"/>
                </a:lnSpc>
                <a:spcBef>
                  <a:spcPct val="0"/>
                </a:spcBef>
              </a:pPr>
              <a:r>
                <a:rPr lang="en-US" sz="2499">
                  <a:solidFill>
                    <a:srgbClr val="000000"/>
                  </a:solidFill>
                  <a:latin typeface="Clear Sans Regular"/>
                </a:rPr>
                <a:t>O nome fica sem restrição financeira</a:t>
              </a:r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398488" y="381753"/>
              <a:ext cx="791760" cy="791760"/>
              <a:chOff x="0" y="0"/>
              <a:chExt cx="6350000" cy="63500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292810" y="1856844"/>
            <a:ext cx="398281" cy="313939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292810" y="3420031"/>
            <a:ext cx="398281" cy="313939"/>
          </a:xfrm>
          <a:prstGeom prst="rect">
            <a:avLst/>
          </a:prstGeom>
        </p:spPr>
      </p:pic>
      <p:grpSp>
        <p:nvGrpSpPr>
          <p:cNvPr id="17" name="Group 17"/>
          <p:cNvGrpSpPr/>
          <p:nvPr/>
        </p:nvGrpSpPr>
        <p:grpSpPr>
          <a:xfrm>
            <a:off x="1673804" y="2971141"/>
            <a:ext cx="4040263" cy="1675109"/>
            <a:chOff x="0" y="0"/>
            <a:chExt cx="4616190" cy="191389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616190" cy="1913890"/>
            </a:xfrm>
            <a:custGeom>
              <a:avLst/>
              <a:gdLst/>
              <a:ahLst/>
              <a:cxnLst/>
              <a:rect l="l" t="t" r="r" b="b"/>
              <a:pathLst>
                <a:path w="4616190" h="1913890">
                  <a:moveTo>
                    <a:pt x="4616190" y="956945"/>
                  </a:moveTo>
                  <a:lnTo>
                    <a:pt x="4616190" y="956945"/>
                  </a:lnTo>
                  <a:cubicBezTo>
                    <a:pt x="4616190" y="1485392"/>
                    <a:pt x="4187818" y="1913890"/>
                    <a:pt x="3659244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lnTo>
                    <a:pt x="0" y="956945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3659244" y="0"/>
                  </a:lnTo>
                  <a:cubicBezTo>
                    <a:pt x="4187692" y="0"/>
                    <a:pt x="4616190" y="428371"/>
                    <a:pt x="4616190" y="9569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9890249" y="4560275"/>
            <a:ext cx="5664308" cy="1166449"/>
            <a:chOff x="0" y="0"/>
            <a:chExt cx="7552411" cy="1555266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7552411" cy="1555266"/>
              <a:chOff x="0" y="0"/>
              <a:chExt cx="12241370" cy="2520862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2241370" cy="2520862"/>
              </a:xfrm>
              <a:custGeom>
                <a:avLst/>
                <a:gdLst/>
                <a:ahLst/>
                <a:cxnLst/>
                <a:rect l="l" t="t" r="r" b="b"/>
                <a:pathLst>
                  <a:path w="12241370" h="2520862">
                    <a:moveTo>
                      <a:pt x="12241370" y="1260431"/>
                    </a:moveTo>
                    <a:lnTo>
                      <a:pt x="12241370" y="1260431"/>
                    </a:lnTo>
                    <a:cubicBezTo>
                      <a:pt x="12241370" y="2092364"/>
                      <a:pt x="11812999" y="2520862"/>
                      <a:pt x="11284425" y="2520862"/>
                    </a:cubicBezTo>
                    <a:lnTo>
                      <a:pt x="956945" y="2520862"/>
                    </a:lnTo>
                    <a:cubicBezTo>
                      <a:pt x="428371" y="2520862"/>
                      <a:pt x="0" y="2092364"/>
                      <a:pt x="0" y="1260431"/>
                    </a:cubicBezTo>
                    <a:lnTo>
                      <a:pt x="0" y="1260431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1284425" y="0"/>
                    </a:lnTo>
                    <a:cubicBezTo>
                      <a:pt x="11812872" y="0"/>
                      <a:pt x="12241370" y="428371"/>
                      <a:pt x="12241370" y="1260431"/>
                    </a:cubicBezTo>
                    <a:close/>
                  </a:path>
                </a:pathLst>
              </a:custGeom>
              <a:solidFill>
                <a:srgbClr val="5941FF"/>
              </a:solidFill>
            </p:spPr>
          </p:sp>
        </p:grpSp>
        <p:sp>
          <p:nvSpPr>
            <p:cNvPr id="22" name="TextBox 22"/>
            <p:cNvSpPr txBox="1"/>
            <p:nvPr/>
          </p:nvSpPr>
          <p:spPr>
            <a:xfrm>
              <a:off x="1524332" y="188141"/>
              <a:ext cx="5611715" cy="11313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499"/>
                </a:lnSpc>
                <a:spcBef>
                  <a:spcPct val="0"/>
                </a:spcBef>
              </a:pPr>
              <a:r>
                <a:rPr lang="en-US" sz="2499">
                  <a:solidFill>
                    <a:srgbClr val="FFFFFF"/>
                  </a:solidFill>
                  <a:latin typeface="Clear Sans Regular"/>
                </a:rPr>
                <a:t>Pode conseguir outra recolocação de emprego</a:t>
              </a:r>
            </a:p>
          </p:txBody>
        </p:sp>
        <p:grpSp>
          <p:nvGrpSpPr>
            <p:cNvPr id="23" name="Group 23"/>
            <p:cNvGrpSpPr/>
            <p:nvPr/>
          </p:nvGrpSpPr>
          <p:grpSpPr>
            <a:xfrm>
              <a:off x="398488" y="381753"/>
              <a:ext cx="791760" cy="791760"/>
              <a:chOff x="0" y="0"/>
              <a:chExt cx="6350000" cy="63500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292810" y="4986530"/>
            <a:ext cx="398281" cy="313939"/>
          </a:xfrm>
          <a:prstGeom prst="rect">
            <a:avLst/>
          </a:prstGeom>
        </p:spPr>
      </p:pic>
      <p:grpSp>
        <p:nvGrpSpPr>
          <p:cNvPr id="26" name="Group 26"/>
          <p:cNvGrpSpPr/>
          <p:nvPr/>
        </p:nvGrpSpPr>
        <p:grpSpPr>
          <a:xfrm>
            <a:off x="9890249" y="6126775"/>
            <a:ext cx="5664308" cy="1166449"/>
            <a:chOff x="0" y="0"/>
            <a:chExt cx="7552411" cy="1555266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7552411" cy="1555266"/>
              <a:chOff x="0" y="0"/>
              <a:chExt cx="12241370" cy="2520862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12241370" cy="2520862"/>
              </a:xfrm>
              <a:custGeom>
                <a:avLst/>
                <a:gdLst/>
                <a:ahLst/>
                <a:cxnLst/>
                <a:rect l="l" t="t" r="r" b="b"/>
                <a:pathLst>
                  <a:path w="12241370" h="2520862">
                    <a:moveTo>
                      <a:pt x="12241370" y="1260431"/>
                    </a:moveTo>
                    <a:lnTo>
                      <a:pt x="12241370" y="1260431"/>
                    </a:lnTo>
                    <a:cubicBezTo>
                      <a:pt x="12241370" y="2092364"/>
                      <a:pt x="11812999" y="2520862"/>
                      <a:pt x="11284425" y="2520862"/>
                    </a:cubicBezTo>
                    <a:lnTo>
                      <a:pt x="956945" y="2520862"/>
                    </a:lnTo>
                    <a:cubicBezTo>
                      <a:pt x="428371" y="2520862"/>
                      <a:pt x="0" y="2092364"/>
                      <a:pt x="0" y="1260431"/>
                    </a:cubicBezTo>
                    <a:lnTo>
                      <a:pt x="0" y="1260431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1284425" y="0"/>
                    </a:lnTo>
                    <a:cubicBezTo>
                      <a:pt x="11812872" y="0"/>
                      <a:pt x="12241370" y="428371"/>
                      <a:pt x="12241370" y="1260431"/>
                    </a:cubicBezTo>
                    <a:close/>
                  </a:path>
                </a:pathLst>
              </a:custGeom>
              <a:solidFill>
                <a:srgbClr val="FFD45C"/>
              </a:solidFill>
            </p:spPr>
          </p:sp>
        </p:grpSp>
        <p:sp>
          <p:nvSpPr>
            <p:cNvPr id="29" name="TextBox 29"/>
            <p:cNvSpPr txBox="1"/>
            <p:nvPr/>
          </p:nvSpPr>
          <p:spPr>
            <a:xfrm>
              <a:off x="1524332" y="188141"/>
              <a:ext cx="5611715" cy="11313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499"/>
                </a:lnSpc>
                <a:spcBef>
                  <a:spcPct val="0"/>
                </a:spcBef>
              </a:pPr>
              <a:r>
                <a:rPr lang="en-US" sz="2499">
                  <a:solidFill>
                    <a:srgbClr val="000000"/>
                  </a:solidFill>
                  <a:latin typeface="Clear Sans Regular Bold"/>
                </a:rPr>
                <a:t>Honrar o compromisso firmado anteriormente </a:t>
              </a:r>
            </a:p>
          </p:txBody>
        </p:sp>
        <p:grpSp>
          <p:nvGrpSpPr>
            <p:cNvPr id="30" name="Group 30"/>
            <p:cNvGrpSpPr/>
            <p:nvPr/>
          </p:nvGrpSpPr>
          <p:grpSpPr>
            <a:xfrm>
              <a:off x="398488" y="381753"/>
              <a:ext cx="791760" cy="791760"/>
              <a:chOff x="0" y="0"/>
              <a:chExt cx="6350000" cy="63500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grpSp>
        <p:nvGrpSpPr>
          <p:cNvPr id="32" name="Group 32"/>
          <p:cNvGrpSpPr/>
          <p:nvPr/>
        </p:nvGrpSpPr>
        <p:grpSpPr>
          <a:xfrm>
            <a:off x="9890249" y="7689961"/>
            <a:ext cx="5664308" cy="1166449"/>
            <a:chOff x="0" y="0"/>
            <a:chExt cx="7552411" cy="1555266"/>
          </a:xfrm>
        </p:grpSpPr>
        <p:grpSp>
          <p:nvGrpSpPr>
            <p:cNvPr id="33" name="Group 33"/>
            <p:cNvGrpSpPr/>
            <p:nvPr/>
          </p:nvGrpSpPr>
          <p:grpSpPr>
            <a:xfrm>
              <a:off x="0" y="0"/>
              <a:ext cx="7552411" cy="1555266"/>
              <a:chOff x="0" y="0"/>
              <a:chExt cx="12241370" cy="2520862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12241370" cy="2520862"/>
              </a:xfrm>
              <a:custGeom>
                <a:avLst/>
                <a:gdLst/>
                <a:ahLst/>
                <a:cxnLst/>
                <a:rect l="l" t="t" r="r" b="b"/>
                <a:pathLst>
                  <a:path w="12241370" h="2520862">
                    <a:moveTo>
                      <a:pt x="12241370" y="1260431"/>
                    </a:moveTo>
                    <a:lnTo>
                      <a:pt x="12241370" y="1260431"/>
                    </a:lnTo>
                    <a:cubicBezTo>
                      <a:pt x="12241370" y="2092364"/>
                      <a:pt x="11812999" y="2520862"/>
                      <a:pt x="11284425" y="2520862"/>
                    </a:cubicBezTo>
                    <a:lnTo>
                      <a:pt x="956945" y="2520862"/>
                    </a:lnTo>
                    <a:cubicBezTo>
                      <a:pt x="428371" y="2520862"/>
                      <a:pt x="0" y="2092364"/>
                      <a:pt x="0" y="1260431"/>
                    </a:cubicBezTo>
                    <a:lnTo>
                      <a:pt x="0" y="1260431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1284425" y="0"/>
                    </a:lnTo>
                    <a:cubicBezTo>
                      <a:pt x="11812872" y="0"/>
                      <a:pt x="12241370" y="428371"/>
                      <a:pt x="12241370" y="1260431"/>
                    </a:cubicBezTo>
                    <a:close/>
                  </a:path>
                </a:pathLst>
              </a:custGeom>
              <a:solidFill>
                <a:srgbClr val="FFD45C"/>
              </a:solidFill>
            </p:spPr>
          </p:sp>
        </p:grpSp>
        <p:sp>
          <p:nvSpPr>
            <p:cNvPr id="35" name="TextBox 35"/>
            <p:cNvSpPr txBox="1"/>
            <p:nvPr/>
          </p:nvSpPr>
          <p:spPr>
            <a:xfrm>
              <a:off x="1524332" y="188141"/>
              <a:ext cx="5611715" cy="11313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499"/>
                </a:lnSpc>
                <a:spcBef>
                  <a:spcPct val="0"/>
                </a:spcBef>
              </a:pPr>
              <a:r>
                <a:rPr lang="en-US" sz="2499">
                  <a:solidFill>
                    <a:srgbClr val="000000"/>
                  </a:solidFill>
                  <a:latin typeface="Clear Sans Regular Bold"/>
                </a:rPr>
                <a:t>Pode prestar concursos públicos</a:t>
              </a:r>
            </a:p>
          </p:txBody>
        </p:sp>
        <p:grpSp>
          <p:nvGrpSpPr>
            <p:cNvPr id="36" name="Group 36"/>
            <p:cNvGrpSpPr/>
            <p:nvPr/>
          </p:nvGrpSpPr>
          <p:grpSpPr>
            <a:xfrm>
              <a:off x="398488" y="381753"/>
              <a:ext cx="791760" cy="791760"/>
              <a:chOff x="0" y="0"/>
              <a:chExt cx="6350000" cy="6350000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38" name="Picture 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292810" y="6553030"/>
            <a:ext cx="398281" cy="313939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292810" y="8116216"/>
            <a:ext cx="398281" cy="313939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048613" y="2576098"/>
            <a:ext cx="3290645" cy="246519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557</Words>
  <Application>Microsoft Office PowerPoint</Application>
  <PresentationFormat>Personalizar</PresentationFormat>
  <Paragraphs>71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0" baseType="lpstr">
      <vt:lpstr>Calibri</vt:lpstr>
      <vt:lpstr>Clear Sans Regular Bold</vt:lpstr>
      <vt:lpstr>Clear Sans Regular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SCRIPT - Cruzeiro do Sul</dc:title>
  <dc:creator>Jaqueline Luzia Peixoto Gonçalves</dc:creator>
  <cp:lastModifiedBy>Jaqueline Luzia Peixoto Gonçalves</cp:lastModifiedBy>
  <cp:revision>4</cp:revision>
  <dcterms:created xsi:type="dcterms:W3CDTF">2006-08-16T00:00:00Z</dcterms:created>
  <dcterms:modified xsi:type="dcterms:W3CDTF">2022-08-18T17:59:09Z</dcterms:modified>
  <dc:identifier>DAFIvDuqnyA</dc:identifier>
</cp:coreProperties>
</file>