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lear Sans Regular Bold" panose="020B0604020202020204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36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75611" cy="7984758"/>
            <a:chOff x="0" y="0"/>
            <a:chExt cx="24367481" cy="106463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85" b="585"/>
            <a:stretch>
              <a:fillRect/>
            </a:stretch>
          </p:blipFill>
          <p:spPr>
            <a:xfrm>
              <a:off x="0" y="0"/>
              <a:ext cx="24367481" cy="106463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7984758"/>
            <a:ext cx="18288000" cy="2302242"/>
          </a:xfrm>
          <a:prstGeom prst="rect">
            <a:avLst/>
          </a:prstGeom>
          <a:solidFill>
            <a:srgbClr val="991981"/>
          </a:solidFill>
        </p:spPr>
      </p:sp>
      <p:grpSp>
        <p:nvGrpSpPr>
          <p:cNvPr id="5" name="Group 5"/>
          <p:cNvGrpSpPr/>
          <p:nvPr/>
        </p:nvGrpSpPr>
        <p:grpSpPr>
          <a:xfrm>
            <a:off x="15835171" y="8477731"/>
            <a:ext cx="3174831" cy="1316297"/>
            <a:chOff x="0" y="0"/>
            <a:chExt cx="4233108" cy="17550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233108" cy="1755063"/>
              <a:chOff x="0" y="0"/>
              <a:chExt cx="4616190" cy="191389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6C2382"/>
              </a:solidFill>
            </p:spPr>
          </p:sp>
        </p:grpSp>
        <p:sp>
          <p:nvSpPr>
            <p:cNvPr id="8" name="AutoShape 8"/>
            <p:cNvSpPr/>
            <p:nvPr/>
          </p:nvSpPr>
          <p:spPr>
            <a:xfrm>
              <a:off x="1002901" y="826731"/>
              <a:ext cx="1415606" cy="0"/>
            </a:xfrm>
            <a:prstGeom prst="line">
              <a:avLst/>
            </a:prstGeom>
            <a:ln w="101600" cap="rnd">
              <a:solidFill>
                <a:srgbClr val="FFFFFF"/>
              </a:solidFill>
              <a:prstDash val="solid"/>
              <a:headEnd type="none" w="sm" len="sm"/>
              <a:tailEnd type="triangle" w="lg" len="med"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-1196658" y="-52000"/>
            <a:ext cx="7017151" cy="2575574"/>
            <a:chOff x="0" y="0"/>
            <a:chExt cx="1848138" cy="6783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8138" cy="678340"/>
            </a:xfrm>
            <a:custGeom>
              <a:avLst/>
              <a:gdLst/>
              <a:ahLst/>
              <a:cxnLst/>
              <a:rect l="l" t="t" r="r" b="b"/>
              <a:pathLst>
                <a:path w="1848138" h="678340">
                  <a:moveTo>
                    <a:pt x="0" y="0"/>
                  </a:moveTo>
                  <a:lnTo>
                    <a:pt x="1848138" y="0"/>
                  </a:lnTo>
                  <a:lnTo>
                    <a:pt x="1848138" y="678340"/>
                  </a:lnTo>
                  <a:lnTo>
                    <a:pt x="0" y="6783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641509"/>
            <a:ext cx="2323961" cy="98874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2808" y="541129"/>
            <a:ext cx="4676518" cy="1389315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811067" y="8741544"/>
            <a:ext cx="1010009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dirty="0" smtClean="0">
                <a:solidFill>
                  <a:srgbClr val="FFFFFF"/>
                </a:solidFill>
                <a:latin typeface="Clear Sans Regular Bold"/>
              </a:rPr>
              <a:t>SPEECH DE ATENDIMENTO</a:t>
            </a:r>
            <a:endParaRPr lang="en-US" sz="4200" dirty="0">
              <a:solidFill>
                <a:srgbClr val="FFFFFF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991981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892" r="14173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615145" y="2028920"/>
            <a:ext cx="6891422" cy="651639"/>
            <a:chOff x="0" y="0"/>
            <a:chExt cx="1815025" cy="1716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15025" cy="171625"/>
            </a:xfrm>
            <a:custGeom>
              <a:avLst/>
              <a:gdLst/>
              <a:ahLst/>
              <a:cxnLst/>
              <a:rect l="l" t="t" r="r" b="b"/>
              <a:pathLst>
                <a:path w="1815025" h="171625">
                  <a:moveTo>
                    <a:pt x="0" y="0"/>
                  </a:moveTo>
                  <a:lnTo>
                    <a:pt x="1815025" y="0"/>
                  </a:lnTo>
                  <a:lnTo>
                    <a:pt x="1815025" y="171625"/>
                  </a:lnTo>
                  <a:lnTo>
                    <a:pt x="0" y="171625"/>
                  </a:lnTo>
                  <a:close/>
                </a:path>
              </a:pathLst>
            </a:custGeom>
            <a:solidFill>
              <a:srgbClr val="51514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429932" y="1028700"/>
            <a:ext cx="5058516" cy="1060969"/>
            <a:chOff x="0" y="0"/>
            <a:chExt cx="8847174" cy="185559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847175" cy="1855599"/>
            </a:xfrm>
            <a:custGeom>
              <a:avLst/>
              <a:gdLst/>
              <a:ahLst/>
              <a:cxnLst/>
              <a:rect l="l" t="t" r="r" b="b"/>
              <a:pathLst>
                <a:path w="8847175" h="1855599">
                  <a:moveTo>
                    <a:pt x="8847175" y="927800"/>
                  </a:moveTo>
                  <a:lnTo>
                    <a:pt x="8847175" y="927800"/>
                  </a:lnTo>
                  <a:cubicBezTo>
                    <a:pt x="8847175" y="1427101"/>
                    <a:pt x="8418803" y="1855599"/>
                    <a:pt x="7890229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890229" y="0"/>
                  </a:lnTo>
                  <a:cubicBezTo>
                    <a:pt x="8418677" y="0"/>
                    <a:pt x="8847175" y="428371"/>
                    <a:pt x="8847175" y="927800"/>
                  </a:cubicBezTo>
                  <a:close/>
                </a:path>
              </a:pathLst>
            </a:custGeom>
            <a:solidFill>
              <a:srgbClr val="991981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2735403" y="1237875"/>
            <a:ext cx="4447574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Abertura e sondagem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2782" y="2147412"/>
            <a:ext cx="8511633" cy="40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80"/>
              </a:lnSpc>
              <a:spcBef>
                <a:spcPct val="0"/>
              </a:spcBef>
            </a:pPr>
            <a:r>
              <a:rPr lang="en-US" sz="2600" spc="-52">
                <a:solidFill>
                  <a:srgbClr val="FFFFFF"/>
                </a:solidFill>
                <a:latin typeface="Clear Sans Regular Bold"/>
              </a:rPr>
              <a:t>SAUDAÇÃO, IDENTIFICAÇÃO E SEGURANÇA.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4800" y="3700914"/>
            <a:ext cx="9601200" cy="5434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Olá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falo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com o Carlos?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Quem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gostaria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É 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João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tenho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um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assunto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importante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para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tratar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com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ele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É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ele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.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Tudo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bem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com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você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Marcos? Me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chamo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João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falo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Assessoria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XXXX 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represento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a (IES).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Informo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por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medida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segurança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esta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ligação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segue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gravada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e para 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haja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quebra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sigilo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peço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me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fale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3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primeiros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dígitos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CPF,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tudo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bem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ok, 219.?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Muito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obrigada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pela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confirmação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.?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26480" y="680426"/>
              <a:ext cx="2937311" cy="8726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991981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7299" r="40701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991981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Sondagem e apresentação da dívida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4800" y="2862714"/>
            <a:ext cx="9075556" cy="6540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Marcos,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verifico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você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está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matriculado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no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curso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XXX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correto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Sim,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estou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.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Constam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sua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ficha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financeira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3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mensalidades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aberto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hoje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no valor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atualizado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XX,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totalizando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101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dias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atraso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Temos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condições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especiais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para que regularize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essa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pendência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Podemos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agendar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pagamento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para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hoje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Estou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ciente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mas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sem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condições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pagamento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no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momento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. /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estou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ciente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eu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tranquei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o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curso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/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me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matriculei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/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estou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frequentando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.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Passaremos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informação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a IES,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porém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é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necessário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entre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contato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com o canal da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própria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IES para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verificar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uma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vez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sistema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está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com Status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Matriculado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26480" y="680426"/>
              <a:ext cx="2937311" cy="8726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991981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44992" r="18361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991981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 Negociação / Argumentação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000" y="2862714"/>
            <a:ext cx="8999356" cy="6540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Entendo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Marcos, é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muito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importante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para a IES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tê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-lo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como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nosso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aluno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e 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objetivo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é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verificar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melhor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forma para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regularizar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sua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ficha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financeira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 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condição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disponibilizada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hoje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é: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parcelamento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do valor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atualizado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R$ X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3x de no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boleto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bancário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Podemos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formalizar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desta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forma?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vou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aguardar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um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pouco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mais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estou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comprometido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com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outras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dívidas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.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Marcos,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deixe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aproveitar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esta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oportunidade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é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importante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regularize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este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valor para que fique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dia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com a IES.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consigo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mesmo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.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Você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tem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uma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previsão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quando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conseguirá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realizar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pagamento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?</a:t>
            </a: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Neste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momento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tenho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26480" y="680426"/>
              <a:ext cx="2937311" cy="8726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991981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48049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028700" y="1028700"/>
            <a:ext cx="7729332" cy="1060969"/>
            <a:chOff x="0" y="0"/>
            <a:chExt cx="13518342" cy="18555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18342" cy="1855599"/>
            </a:xfrm>
            <a:custGeom>
              <a:avLst/>
              <a:gdLst/>
              <a:ahLst/>
              <a:cxnLst/>
              <a:rect l="l" t="t" r="r" b="b"/>
              <a:pathLst>
                <a:path w="13518342" h="1855599">
                  <a:moveTo>
                    <a:pt x="13518342" y="927800"/>
                  </a:moveTo>
                  <a:lnTo>
                    <a:pt x="13518342" y="927800"/>
                  </a:lnTo>
                  <a:cubicBezTo>
                    <a:pt x="13518342" y="1427101"/>
                    <a:pt x="13089972" y="1855599"/>
                    <a:pt x="12561397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561397" y="0"/>
                  </a:lnTo>
                  <a:cubicBezTo>
                    <a:pt x="13089844" y="0"/>
                    <a:pt x="13518342" y="428371"/>
                    <a:pt x="13518342" y="927800"/>
                  </a:cubicBezTo>
                  <a:close/>
                </a:path>
              </a:pathLst>
            </a:custGeom>
            <a:solidFill>
              <a:srgbClr val="991981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 Fechamento e fidelização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4800" y="2785467"/>
            <a:ext cx="9264640" cy="5434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Entendo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Marcos,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informo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manteremos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contato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torcemos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para 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surja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uma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oportunidade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regularizar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sua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pendência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conosco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. Agora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preciso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atualizar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seu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cadastro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seu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e-mail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permanece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xx /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telefone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contato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XXX?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Possui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algum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outro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telefone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ou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e-mail? Marcos,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anote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por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favor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nossos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contatos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de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atendimento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para 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possa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nos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retornar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,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tudo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bem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?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Ajudo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em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algo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mais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?</a:t>
            </a:r>
          </a:p>
          <a:p>
            <a:pPr>
              <a:lnSpc>
                <a:spcPts val="3359"/>
              </a:lnSpc>
            </a:pPr>
            <a:endParaRPr lang="en-US" sz="2399" dirty="0">
              <a:solidFill>
                <a:srgbClr val="CB6CE6"/>
              </a:solidFill>
              <a:latin typeface="Clear Sans Regular Bold"/>
            </a:endParaRP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ALUNO: </a:t>
            </a:r>
            <a:r>
              <a:rPr lang="en-US" sz="2399" dirty="0" err="1">
                <a:solidFill>
                  <a:srgbClr val="51514D"/>
                </a:solidFill>
                <a:latin typeface="Clear Sans Regular Bold"/>
              </a:rPr>
              <a:t>Não</a:t>
            </a:r>
            <a:r>
              <a:rPr lang="en-US" sz="2399" dirty="0">
                <a:solidFill>
                  <a:srgbClr val="51514D"/>
                </a:solidFill>
                <a:latin typeface="Clear Sans Regular Bold"/>
              </a:rPr>
              <a:t>, obrigado!</a:t>
            </a:r>
          </a:p>
          <a:p>
            <a:pPr>
              <a:lnSpc>
                <a:spcPts val="3359"/>
              </a:lnSpc>
            </a:pPr>
            <a:endParaRPr lang="en-US" sz="2399" dirty="0">
              <a:solidFill>
                <a:srgbClr val="51514D"/>
              </a:solidFill>
              <a:latin typeface="Clear Sans Regular Bold"/>
            </a:endParaRPr>
          </a:p>
          <a:p>
            <a:pPr marL="518155" lvl="1" indent="-259078">
              <a:lnSpc>
                <a:spcPts val="3359"/>
              </a:lnSpc>
              <a:buFont typeface="Arial"/>
              <a:buChar char="•"/>
            </a:pP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COLABORADOR: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Eu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que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agradeço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a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sua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atenção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! E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lhe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desejo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um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excelente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 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dia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/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tarde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/</a:t>
            </a:r>
            <a:r>
              <a:rPr lang="en-US" sz="2399" dirty="0" err="1">
                <a:solidFill>
                  <a:srgbClr val="CB6CE6"/>
                </a:solidFill>
                <a:latin typeface="Clear Sans Regular Bold"/>
              </a:rPr>
              <a:t>noite</a:t>
            </a:r>
            <a:r>
              <a:rPr lang="en-US" sz="2399" dirty="0">
                <a:solidFill>
                  <a:srgbClr val="CB6CE6"/>
                </a:solidFill>
                <a:latin typeface="Clear Sans Regular Bold"/>
              </a:rPr>
              <a:t>!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26480" y="680426"/>
              <a:ext cx="2937311" cy="8726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0171"/>
            <a:ext cx="18275611" cy="7984758"/>
            <a:chOff x="0" y="0"/>
            <a:chExt cx="24367481" cy="106463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85" b="585"/>
            <a:stretch>
              <a:fillRect/>
            </a:stretch>
          </p:blipFill>
          <p:spPr>
            <a:xfrm>
              <a:off x="0" y="0"/>
              <a:ext cx="24367481" cy="106463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7984758"/>
            <a:ext cx="18288000" cy="2302242"/>
          </a:xfrm>
          <a:prstGeom prst="rect">
            <a:avLst/>
          </a:prstGeom>
          <a:solidFill>
            <a:srgbClr val="991981"/>
          </a:solidFill>
        </p:spPr>
      </p:sp>
      <p:grpSp>
        <p:nvGrpSpPr>
          <p:cNvPr id="5" name="Group 5"/>
          <p:cNvGrpSpPr/>
          <p:nvPr/>
        </p:nvGrpSpPr>
        <p:grpSpPr>
          <a:xfrm>
            <a:off x="15835171" y="8477731"/>
            <a:ext cx="3174831" cy="1316297"/>
            <a:chOff x="0" y="0"/>
            <a:chExt cx="4233108" cy="17550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233108" cy="1755063"/>
              <a:chOff x="0" y="0"/>
              <a:chExt cx="4616190" cy="191389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6C2382"/>
              </a:solidFill>
            </p:spPr>
          </p:sp>
        </p:grpSp>
        <p:sp>
          <p:nvSpPr>
            <p:cNvPr id="8" name="AutoShape 8"/>
            <p:cNvSpPr/>
            <p:nvPr/>
          </p:nvSpPr>
          <p:spPr>
            <a:xfrm>
              <a:off x="1002901" y="826731"/>
              <a:ext cx="1415606" cy="0"/>
            </a:xfrm>
            <a:prstGeom prst="line">
              <a:avLst/>
            </a:prstGeom>
            <a:ln w="101600" cap="rnd">
              <a:solidFill>
                <a:srgbClr val="FFFFFF"/>
              </a:solidFill>
              <a:prstDash val="solid"/>
              <a:headEnd type="none" w="sm" len="sm"/>
              <a:tailEnd type="triangle" w="lg" len="med"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-1196658" y="-52000"/>
            <a:ext cx="7017151" cy="2575574"/>
            <a:chOff x="0" y="0"/>
            <a:chExt cx="1848138" cy="6783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8138" cy="678340"/>
            </a:xfrm>
            <a:custGeom>
              <a:avLst/>
              <a:gdLst/>
              <a:ahLst/>
              <a:cxnLst/>
              <a:rect l="l" t="t" r="r" b="b"/>
              <a:pathLst>
                <a:path w="1848138" h="678340">
                  <a:moveTo>
                    <a:pt x="0" y="0"/>
                  </a:moveTo>
                  <a:lnTo>
                    <a:pt x="1848138" y="0"/>
                  </a:lnTo>
                  <a:lnTo>
                    <a:pt x="1848138" y="678340"/>
                  </a:lnTo>
                  <a:lnTo>
                    <a:pt x="0" y="6783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641509"/>
            <a:ext cx="2323961" cy="98874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2808" y="541129"/>
            <a:ext cx="4676518" cy="1389315"/>
          </a:xfrm>
          <a:prstGeom prst="rect">
            <a:avLst/>
          </a:prstGeom>
        </p:spPr>
      </p:pic>
      <p:grpSp>
        <p:nvGrpSpPr>
          <p:cNvPr id="15" name="Group 8"/>
          <p:cNvGrpSpPr/>
          <p:nvPr/>
        </p:nvGrpSpPr>
        <p:grpSpPr>
          <a:xfrm>
            <a:off x="3352661" y="3171360"/>
            <a:ext cx="8724332" cy="2936041"/>
            <a:chOff x="0" y="0"/>
            <a:chExt cx="8847174" cy="1855599"/>
          </a:xfrm>
        </p:grpSpPr>
        <p:sp>
          <p:nvSpPr>
            <p:cNvPr id="16" name="Freeform 9"/>
            <p:cNvSpPr/>
            <p:nvPr/>
          </p:nvSpPr>
          <p:spPr>
            <a:xfrm>
              <a:off x="0" y="0"/>
              <a:ext cx="8847175" cy="1855599"/>
            </a:xfrm>
            <a:custGeom>
              <a:avLst/>
              <a:gdLst/>
              <a:ahLst/>
              <a:cxnLst/>
              <a:rect l="l" t="t" r="r" b="b"/>
              <a:pathLst>
                <a:path w="8847175" h="1855599">
                  <a:moveTo>
                    <a:pt x="8847175" y="927800"/>
                  </a:moveTo>
                  <a:lnTo>
                    <a:pt x="8847175" y="927800"/>
                  </a:lnTo>
                  <a:cubicBezTo>
                    <a:pt x="8847175" y="1427101"/>
                    <a:pt x="8418803" y="1855599"/>
                    <a:pt x="7890229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890229" y="0"/>
                  </a:lnTo>
                  <a:cubicBezTo>
                    <a:pt x="8418677" y="0"/>
                    <a:pt x="8847175" y="428371"/>
                    <a:pt x="8847175" y="927800"/>
                  </a:cubicBezTo>
                  <a:close/>
                </a:path>
              </a:pathLst>
            </a:custGeom>
            <a:solidFill>
              <a:srgbClr val="991981"/>
            </a:solidFill>
          </p:spPr>
        </p:sp>
      </p:grpSp>
      <p:sp>
        <p:nvSpPr>
          <p:cNvPr id="17" name="TextBox 10"/>
          <p:cNvSpPr txBox="1"/>
          <p:nvPr/>
        </p:nvSpPr>
        <p:spPr>
          <a:xfrm>
            <a:off x="3520477" y="4510652"/>
            <a:ext cx="8388699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8000" spc="-68" dirty="0" err="1" smtClean="0">
                <a:solidFill>
                  <a:srgbClr val="FFFFFF"/>
                </a:solidFill>
                <a:latin typeface="Clear Sans Regular Bold"/>
              </a:rPr>
              <a:t>Qualidade</a:t>
            </a:r>
            <a:r>
              <a:rPr lang="en-US" sz="8000" spc="-68" dirty="0" smtClean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8000" spc="-68" dirty="0" err="1" smtClean="0">
                <a:solidFill>
                  <a:srgbClr val="FFFFFF"/>
                </a:solidFill>
                <a:latin typeface="Clear Sans Regular Bold"/>
              </a:rPr>
              <a:t>Explica</a:t>
            </a:r>
            <a:r>
              <a:rPr lang="en-US" sz="8000" spc="-68" dirty="0" smtClean="0">
                <a:solidFill>
                  <a:srgbClr val="FFFFFF"/>
                </a:solidFill>
                <a:latin typeface="Clear Sans Regular Bold"/>
              </a:rPr>
              <a:t>!</a:t>
            </a:r>
            <a:endParaRPr lang="en-US" sz="8000" spc="-68" dirty="0">
              <a:solidFill>
                <a:srgbClr val="FFFFFF"/>
              </a:solidFill>
              <a:latin typeface="Clear Sans Regular Bold"/>
            </a:endParaRPr>
          </a:p>
        </p:txBody>
      </p:sp>
    </p:spTree>
    <p:extLst>
      <p:ext uri="{BB962C8B-B14F-4D97-AF65-F5344CB8AC3E}">
        <p14:creationId xmlns:p14="http://schemas.microsoft.com/office/powerpoint/2010/main" val="3770716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475</Words>
  <Application>Microsoft Office PowerPoint</Application>
  <PresentationFormat>Personalizar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Clear Sans Regular Bold</vt:lpstr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SCRIPT - ÂNIMA</dc:title>
  <dc:creator>Jaqueline Luzia Peixoto Gonçalves</dc:creator>
  <cp:lastModifiedBy>Jaqueline Luzia Peixoto Gonçalves</cp:lastModifiedBy>
  <cp:revision>4</cp:revision>
  <dcterms:created xsi:type="dcterms:W3CDTF">2006-08-16T00:00:00Z</dcterms:created>
  <dcterms:modified xsi:type="dcterms:W3CDTF">2022-08-18T17:57:35Z</dcterms:modified>
  <dc:identifier>DAFIYUUUeVI</dc:identifier>
</cp:coreProperties>
</file>