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Clear Sans Bold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lear Sans Regular Bold" panose="020B0604020202020204" charset="0"/>
      <p:regular r:id="rId25"/>
    </p:embeddedFont>
    <p:embeddedFont>
      <p:font typeface="Clear Sans Regular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14" y="5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4401390"/>
            <a:chOff x="0" y="0"/>
            <a:chExt cx="24384000" cy="586852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3154" t="14932" b="50105"/>
            <a:stretch>
              <a:fillRect/>
            </a:stretch>
          </p:blipFill>
          <p:spPr>
            <a:xfrm>
              <a:off x="0" y="0"/>
              <a:ext cx="24384000" cy="586852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796130" y="5862136"/>
            <a:ext cx="5126854" cy="244224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4401390"/>
            <a:ext cx="12362183" cy="5885610"/>
            <a:chOff x="0" y="0"/>
            <a:chExt cx="3255884" cy="15501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55883" cy="1550119"/>
            </a:xfrm>
            <a:custGeom>
              <a:avLst/>
              <a:gdLst/>
              <a:ahLst/>
              <a:cxnLst/>
              <a:rect l="l" t="t" r="r" b="b"/>
              <a:pathLst>
                <a:path w="3255883" h="1550119">
                  <a:moveTo>
                    <a:pt x="0" y="0"/>
                  </a:moveTo>
                  <a:lnTo>
                    <a:pt x="3255883" y="0"/>
                  </a:lnTo>
                  <a:lnTo>
                    <a:pt x="3255883" y="1550119"/>
                  </a:lnTo>
                  <a:lnTo>
                    <a:pt x="0" y="1550119"/>
                  </a:lnTo>
                  <a:close/>
                </a:path>
              </a:pathLst>
            </a:custGeom>
            <a:solidFill>
              <a:srgbClr val="FF851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5957386"/>
            <a:ext cx="9351926" cy="2813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999"/>
              </a:lnSpc>
            </a:pPr>
            <a:r>
              <a:rPr lang="en-US" sz="9999">
                <a:solidFill>
                  <a:srgbClr val="FFFFFF"/>
                </a:solidFill>
                <a:latin typeface="Clear Sans Bold"/>
              </a:rPr>
              <a:t>REGRAS</a:t>
            </a:r>
          </a:p>
          <a:p>
            <a:pPr marL="0" lvl="0" indent="0" algn="l">
              <a:lnSpc>
                <a:spcPts val="10999"/>
              </a:lnSpc>
              <a:spcBef>
                <a:spcPct val="0"/>
              </a:spcBef>
            </a:pPr>
            <a:r>
              <a:rPr lang="en-US" sz="9999">
                <a:solidFill>
                  <a:srgbClr val="FFFFFF"/>
                </a:solidFill>
                <a:latin typeface="Clear Sans Bold"/>
              </a:rPr>
              <a:t>OPERACIONAIS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5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867597"/>
            <a:ext cx="16230600" cy="6014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2"/>
              </a:lnSpc>
            </a:pPr>
            <a:r>
              <a:rPr lang="en-US" sz="4800">
                <a:solidFill>
                  <a:srgbClr val="FFFFFF"/>
                </a:solidFill>
                <a:latin typeface="Clear Sans Regular Bold"/>
              </a:rPr>
              <a:t>Caso o aluno entre em contato através do 0800 ou </a:t>
            </a:r>
          </a:p>
          <a:p>
            <a:pPr algn="ctr">
              <a:lnSpc>
                <a:spcPts val="5952"/>
              </a:lnSpc>
            </a:pPr>
            <a:r>
              <a:rPr lang="en-US" sz="4800">
                <a:solidFill>
                  <a:srgbClr val="FFFFFF"/>
                </a:solidFill>
                <a:latin typeface="Clear Sans Regular Bold"/>
              </a:rPr>
              <a:t>Multicanal dentro desse prazo, deverá ser realizado o acordo, porém a tabulação da ocorrência deverá ser: Acordo em Andamento, assim o operador anterior não perde o valor de sua receita. </a:t>
            </a:r>
          </a:p>
          <a:p>
            <a:pPr algn="ctr">
              <a:lnSpc>
                <a:spcPts val="5952"/>
              </a:lnSpc>
            </a:pPr>
            <a:endParaRPr lang="en-US" sz="4800">
              <a:solidFill>
                <a:srgbClr val="FFFFFF"/>
              </a:solidFill>
              <a:latin typeface="Clear Sans Regular Bold"/>
            </a:endParaRPr>
          </a:p>
          <a:p>
            <a:pPr marL="0" lvl="0" indent="0" algn="ctr"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Não havendo registro do contato no sistema na data pré determinada, perde-se o direito do acordo.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78131" y="1309489"/>
            <a:ext cx="4931737" cy="1060969"/>
            <a:chOff x="0" y="0"/>
            <a:chExt cx="8625442" cy="18555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625443" cy="1855599"/>
            </a:xfrm>
            <a:custGeom>
              <a:avLst/>
              <a:gdLst/>
              <a:ahLst/>
              <a:cxnLst/>
              <a:rect l="l" t="t" r="r" b="b"/>
              <a:pathLst>
                <a:path w="8625443" h="1855599">
                  <a:moveTo>
                    <a:pt x="8625443" y="927800"/>
                  </a:moveTo>
                  <a:lnTo>
                    <a:pt x="8625443" y="927800"/>
                  </a:lnTo>
                  <a:cubicBezTo>
                    <a:pt x="8625443" y="1427101"/>
                    <a:pt x="8197072" y="1855599"/>
                    <a:pt x="7668498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7668497" y="0"/>
                  </a:lnTo>
                  <a:cubicBezTo>
                    <a:pt x="8196945" y="0"/>
                    <a:pt x="8625443" y="428371"/>
                    <a:pt x="8625443" y="9278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6830867" y="1547239"/>
            <a:ext cx="4626266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2295FF"/>
                </a:solidFill>
                <a:latin typeface="Clear Sans Regular Bold"/>
              </a:rPr>
              <a:t>ATENÇÃO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9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F8514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6524505" y="3980834"/>
            <a:ext cx="7134034" cy="2683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99"/>
              </a:lnSpc>
            </a:pPr>
            <a:r>
              <a:rPr lang="en-US" sz="10399">
                <a:solidFill>
                  <a:srgbClr val="FFFFFF"/>
                </a:solidFill>
                <a:latin typeface="Clear Sans Bold"/>
              </a:rPr>
              <a:t>Acordo em </a:t>
            </a:r>
          </a:p>
          <a:p>
            <a:pPr marL="0" lvl="0" indent="0">
              <a:lnSpc>
                <a:spcPts val="10399"/>
              </a:lnSpc>
            </a:pPr>
            <a:r>
              <a:rPr lang="en-US" sz="10399">
                <a:solidFill>
                  <a:srgbClr val="FFFFFF"/>
                </a:solidFill>
                <a:latin typeface="Clear Sans Bold"/>
              </a:rPr>
              <a:t>andamento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9461" y="3994150"/>
            <a:ext cx="1895044" cy="2670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0000"/>
              </a:lnSpc>
            </a:pPr>
            <a:r>
              <a:rPr lang="en-US" sz="20000">
                <a:solidFill>
                  <a:srgbClr val="FFCA43"/>
                </a:solidFill>
                <a:latin typeface="Clear Sans Bold"/>
              </a:rPr>
              <a:t>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28700" cy="10287000"/>
          </a:xfrm>
          <a:prstGeom prst="rect">
            <a:avLst/>
          </a:prstGeom>
          <a:solidFill>
            <a:srgbClr val="FF8514"/>
          </a:solidFill>
        </p:spPr>
      </p:sp>
      <p:grpSp>
        <p:nvGrpSpPr>
          <p:cNvPr id="3" name="Group 3"/>
          <p:cNvGrpSpPr/>
          <p:nvPr/>
        </p:nvGrpSpPr>
        <p:grpSpPr>
          <a:xfrm rot="5400000">
            <a:off x="-3871719" y="3467095"/>
            <a:ext cx="8772137" cy="1028700"/>
            <a:chOff x="0" y="0"/>
            <a:chExt cx="16320507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320508" cy="1913890"/>
            </a:xfrm>
            <a:custGeom>
              <a:avLst/>
              <a:gdLst/>
              <a:ahLst/>
              <a:cxnLst/>
              <a:rect l="l" t="t" r="r" b="b"/>
              <a:pathLst>
                <a:path w="16320508" h="1913890">
                  <a:moveTo>
                    <a:pt x="16320508" y="956945"/>
                  </a:moveTo>
                  <a:lnTo>
                    <a:pt x="16320508" y="956945"/>
                  </a:lnTo>
                  <a:cubicBezTo>
                    <a:pt x="16320508" y="1485392"/>
                    <a:pt x="15892137" y="1913890"/>
                    <a:pt x="15363563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5363563" y="0"/>
                  </a:lnTo>
                  <a:cubicBezTo>
                    <a:pt x="15892010" y="0"/>
                    <a:pt x="16320508" y="428371"/>
                    <a:pt x="16320508" y="956945"/>
                  </a:cubicBezTo>
                  <a:close/>
                </a:path>
              </a:pathLst>
            </a:custGeom>
            <a:solidFill>
              <a:srgbClr val="2295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91926" y="620373"/>
            <a:ext cx="8369688" cy="966662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141365" y="1504333"/>
            <a:ext cx="9522666" cy="2252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Esse status NÃO será contabilizado para o comissionamento.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41365" y="4421658"/>
            <a:ext cx="8629245" cy="4509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52"/>
              </a:lnSpc>
            </a:pPr>
            <a:r>
              <a:rPr lang="en-US" sz="4800">
                <a:solidFill>
                  <a:srgbClr val="FF8514"/>
                </a:solidFill>
                <a:latin typeface="Clear Sans Regular Bold"/>
              </a:rPr>
              <a:t>É todo acionamento registrado pelo operador NÃO responsável pelo acordo, seja um registro num acordo de quebra ou em um retorno de </a:t>
            </a:r>
          </a:p>
          <a:p>
            <a:pPr marL="0" lvl="0" indent="0" algn="l">
              <a:lnSpc>
                <a:spcPts val="5952"/>
              </a:lnSpc>
            </a:pPr>
            <a:r>
              <a:rPr lang="en-US" sz="4800">
                <a:solidFill>
                  <a:srgbClr val="FF8514"/>
                </a:solidFill>
                <a:latin typeface="Clear Sans Regular Bold"/>
              </a:rPr>
              <a:t>agendamento.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9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F8514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6438780" y="3980834"/>
            <a:ext cx="7134034" cy="2683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399"/>
              </a:lnSpc>
            </a:pPr>
            <a:r>
              <a:rPr lang="en-US" sz="10399">
                <a:solidFill>
                  <a:srgbClr val="FFFFFF"/>
                </a:solidFill>
                <a:latin typeface="Clear Sans Bold"/>
              </a:rPr>
              <a:t>Solicitação de retorno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43736" y="3994150"/>
            <a:ext cx="1895044" cy="2670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0000"/>
              </a:lnSpc>
            </a:pPr>
            <a:r>
              <a:rPr lang="en-US" sz="20000">
                <a:solidFill>
                  <a:srgbClr val="FFCA43"/>
                </a:solidFill>
                <a:latin typeface="Clear Sans Bold"/>
              </a:rPr>
              <a:t>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28700" cy="10287000"/>
          </a:xfrm>
          <a:prstGeom prst="rect">
            <a:avLst/>
          </a:prstGeom>
          <a:solidFill>
            <a:srgbClr val="FF8514"/>
          </a:solidFill>
        </p:spPr>
      </p:sp>
      <p:grpSp>
        <p:nvGrpSpPr>
          <p:cNvPr id="3" name="Group 3"/>
          <p:cNvGrpSpPr/>
          <p:nvPr/>
        </p:nvGrpSpPr>
        <p:grpSpPr>
          <a:xfrm rot="5400000">
            <a:off x="-3871719" y="3467095"/>
            <a:ext cx="8772137" cy="1028700"/>
            <a:chOff x="0" y="0"/>
            <a:chExt cx="16320507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320508" cy="1913890"/>
            </a:xfrm>
            <a:custGeom>
              <a:avLst/>
              <a:gdLst/>
              <a:ahLst/>
              <a:cxnLst/>
              <a:rect l="l" t="t" r="r" b="b"/>
              <a:pathLst>
                <a:path w="16320508" h="1913890">
                  <a:moveTo>
                    <a:pt x="16320508" y="956945"/>
                  </a:moveTo>
                  <a:lnTo>
                    <a:pt x="16320508" y="956945"/>
                  </a:lnTo>
                  <a:cubicBezTo>
                    <a:pt x="16320508" y="1485392"/>
                    <a:pt x="15892137" y="1913890"/>
                    <a:pt x="15363563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5363563" y="0"/>
                  </a:lnTo>
                  <a:cubicBezTo>
                    <a:pt x="15892010" y="0"/>
                    <a:pt x="16320508" y="428371"/>
                    <a:pt x="16320508" y="956945"/>
                  </a:cubicBezTo>
                  <a:close/>
                </a:path>
              </a:pathLst>
            </a:custGeom>
            <a:solidFill>
              <a:srgbClr val="2295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56298" y="624077"/>
            <a:ext cx="16331702" cy="966292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141365" y="1762717"/>
            <a:ext cx="7002635" cy="5261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Somente deverá ser usado, quando ao entrar em contato com aluno ou responsável financeiro, o mesmo informar que não poderá atender no momento.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9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F8514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7277531" y="3980834"/>
            <a:ext cx="5627983" cy="2683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399"/>
              </a:lnSpc>
            </a:pPr>
            <a:r>
              <a:rPr lang="en-US" sz="10399">
                <a:solidFill>
                  <a:srgbClr val="FFFFFF"/>
                </a:solidFill>
                <a:latin typeface="Clear Sans Bold"/>
              </a:rPr>
              <a:t>Contra Proposta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82487" y="3994150"/>
            <a:ext cx="1895044" cy="2670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0000"/>
              </a:lnSpc>
            </a:pPr>
            <a:r>
              <a:rPr lang="en-US" sz="20000">
                <a:solidFill>
                  <a:srgbClr val="FFCA43"/>
                </a:solidFill>
                <a:latin typeface="Clear Sans Bold"/>
              </a:rPr>
              <a:t>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28700" cy="10287000"/>
          </a:xfrm>
          <a:prstGeom prst="rect">
            <a:avLst/>
          </a:prstGeom>
          <a:solidFill>
            <a:srgbClr val="FF8514"/>
          </a:solidFill>
        </p:spPr>
      </p:sp>
      <p:grpSp>
        <p:nvGrpSpPr>
          <p:cNvPr id="3" name="Group 3"/>
          <p:cNvGrpSpPr/>
          <p:nvPr/>
        </p:nvGrpSpPr>
        <p:grpSpPr>
          <a:xfrm rot="5400000">
            <a:off x="-3871719" y="3467095"/>
            <a:ext cx="8772137" cy="1028700"/>
            <a:chOff x="0" y="0"/>
            <a:chExt cx="16320507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320508" cy="1913890"/>
            </a:xfrm>
            <a:custGeom>
              <a:avLst/>
              <a:gdLst/>
              <a:ahLst/>
              <a:cxnLst/>
              <a:rect l="l" t="t" r="r" b="b"/>
              <a:pathLst>
                <a:path w="16320508" h="1913890">
                  <a:moveTo>
                    <a:pt x="16320508" y="956945"/>
                  </a:moveTo>
                  <a:lnTo>
                    <a:pt x="16320508" y="956945"/>
                  </a:lnTo>
                  <a:cubicBezTo>
                    <a:pt x="16320508" y="1485392"/>
                    <a:pt x="15892137" y="1913890"/>
                    <a:pt x="15363563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5363563" y="0"/>
                  </a:lnTo>
                  <a:cubicBezTo>
                    <a:pt x="15892010" y="0"/>
                    <a:pt x="16320508" y="428371"/>
                    <a:pt x="16320508" y="956945"/>
                  </a:cubicBezTo>
                  <a:close/>
                </a:path>
              </a:pathLst>
            </a:custGeom>
            <a:solidFill>
              <a:srgbClr val="2295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141365" y="3213727"/>
            <a:ext cx="6229773" cy="4007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64"/>
              </a:lnSpc>
            </a:pPr>
            <a:r>
              <a:rPr lang="en-US" sz="3600" dirty="0" smtClean="0">
                <a:solidFill>
                  <a:srgbClr val="FF8514"/>
                </a:solidFill>
                <a:latin typeface="Clear Sans Regular Bold"/>
              </a:rPr>
              <a:t>CP </a:t>
            </a:r>
            <a:r>
              <a:rPr lang="en-US" sz="3600" dirty="0" err="1">
                <a:solidFill>
                  <a:srgbClr val="FF8514"/>
                </a:solidFill>
                <a:latin typeface="Clear Sans Regular Bold"/>
              </a:rPr>
              <a:t>D</a:t>
            </a:r>
            <a:r>
              <a:rPr lang="en-US" sz="3600" dirty="0" err="1" smtClean="0">
                <a:solidFill>
                  <a:srgbClr val="FF8514"/>
                </a:solidFill>
                <a:latin typeface="Clear Sans Regular Bold"/>
              </a:rPr>
              <a:t>eferida</a:t>
            </a:r>
            <a:endParaRPr lang="en-US" sz="3600" dirty="0">
              <a:solidFill>
                <a:srgbClr val="FF8514"/>
              </a:solidFill>
              <a:latin typeface="Clear Sans Regular Bold"/>
            </a:endParaRPr>
          </a:p>
          <a:p>
            <a:pPr>
              <a:lnSpc>
                <a:spcPts val="4464"/>
              </a:lnSpc>
            </a:pPr>
            <a:endParaRPr lang="en-US" sz="3600" dirty="0">
              <a:solidFill>
                <a:srgbClr val="FF8514"/>
              </a:solidFill>
              <a:latin typeface="Clear Sans Regular Bold"/>
            </a:endParaRPr>
          </a:p>
          <a:p>
            <a:pPr>
              <a:lnSpc>
                <a:spcPts val="4464"/>
              </a:lnSpc>
            </a:pP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A CP é do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operador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que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abriu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até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1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dia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após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a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resposta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. </a:t>
            </a:r>
          </a:p>
          <a:p>
            <a:pPr marL="0" lvl="0" indent="0" algn="l">
              <a:lnSpc>
                <a:spcPts val="4464"/>
              </a:lnSpc>
            </a:pP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Mesmo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prazo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no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caso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das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quebras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até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o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dia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seguinte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a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resposta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41365" y="1009650"/>
            <a:ext cx="15117935" cy="1312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08"/>
              </a:lnSpc>
            </a:pPr>
            <a:r>
              <a:rPr lang="en-US" sz="4200">
                <a:solidFill>
                  <a:srgbClr val="2295FF"/>
                </a:solidFill>
                <a:latin typeface="Clear Sans Regular Bold"/>
              </a:rPr>
              <a:t>Deverá ser usada para negociações em exceção a politica </a:t>
            </a:r>
          </a:p>
          <a:p>
            <a:pPr marL="0" lvl="0" indent="0" algn="l">
              <a:lnSpc>
                <a:spcPts val="5208"/>
              </a:lnSpc>
            </a:pPr>
            <a:r>
              <a:rPr lang="en-US" sz="4200">
                <a:solidFill>
                  <a:srgbClr val="000000"/>
                </a:solidFill>
                <a:latin typeface="Clear Sans Regular Bold"/>
              </a:rPr>
              <a:t>Deve-se respeitar o prazo do operador nos seguintes casos: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485563" y="3213727"/>
            <a:ext cx="7773737" cy="4585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64"/>
              </a:lnSpc>
            </a:pPr>
            <a:r>
              <a:rPr lang="en-US" sz="3600" dirty="0">
                <a:solidFill>
                  <a:srgbClr val="FF8514"/>
                </a:solidFill>
                <a:latin typeface="Clear Sans Regular Bold"/>
              </a:rPr>
              <a:t>CP </a:t>
            </a:r>
            <a:r>
              <a:rPr lang="en-US" sz="3600" dirty="0" err="1">
                <a:solidFill>
                  <a:srgbClr val="FF8514"/>
                </a:solidFill>
                <a:latin typeface="Clear Sans Regular Bold"/>
              </a:rPr>
              <a:t>aberta</a:t>
            </a:r>
            <a:r>
              <a:rPr lang="en-US" sz="3600" dirty="0">
                <a:solidFill>
                  <a:srgbClr val="FF8514"/>
                </a:solidFill>
                <a:latin typeface="Clear Sans Regular Bold"/>
              </a:rPr>
              <a:t> </a:t>
            </a:r>
            <a:r>
              <a:rPr lang="en-US" sz="3600" dirty="0" err="1">
                <a:solidFill>
                  <a:srgbClr val="FF8514"/>
                </a:solidFill>
                <a:latin typeface="Clear Sans Regular Bold"/>
              </a:rPr>
              <a:t>sem</a:t>
            </a:r>
            <a:r>
              <a:rPr lang="en-US" sz="3600" dirty="0">
                <a:solidFill>
                  <a:srgbClr val="FF8514"/>
                </a:solidFill>
                <a:latin typeface="Clear Sans Regular Bold"/>
              </a:rPr>
              <a:t> </a:t>
            </a:r>
            <a:r>
              <a:rPr lang="en-US" sz="3600" dirty="0" err="1" smtClean="0">
                <a:solidFill>
                  <a:srgbClr val="FF8514"/>
                </a:solidFill>
                <a:latin typeface="Clear Sans Regular Bold"/>
              </a:rPr>
              <a:t>resposta</a:t>
            </a:r>
            <a:r>
              <a:rPr lang="en-US" sz="3600" dirty="0" smtClean="0">
                <a:solidFill>
                  <a:srgbClr val="FF8514"/>
                </a:solidFill>
                <a:latin typeface="Clear Sans Regular Bold"/>
              </a:rPr>
              <a:t>/</a:t>
            </a:r>
            <a:r>
              <a:rPr lang="en-US" sz="3600" dirty="0" err="1" smtClean="0">
                <a:solidFill>
                  <a:srgbClr val="FF8514"/>
                </a:solidFill>
                <a:latin typeface="Clear Sans Regular Bold"/>
              </a:rPr>
              <a:t>Indeferida</a:t>
            </a:r>
            <a:endParaRPr lang="en-US" sz="3600" dirty="0">
              <a:solidFill>
                <a:srgbClr val="FF8514"/>
              </a:solidFill>
              <a:latin typeface="Clear Sans Regular Bold"/>
            </a:endParaRPr>
          </a:p>
          <a:p>
            <a:pPr>
              <a:lnSpc>
                <a:spcPts val="4464"/>
              </a:lnSpc>
            </a:pPr>
            <a:endParaRPr lang="en-US" sz="3600" dirty="0">
              <a:solidFill>
                <a:srgbClr val="FF8514"/>
              </a:solidFill>
              <a:latin typeface="Clear Sans Regular Bold"/>
            </a:endParaRPr>
          </a:p>
          <a:p>
            <a:pPr>
              <a:lnSpc>
                <a:spcPts val="4464"/>
              </a:lnSpc>
            </a:pP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O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prazo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que antes era de 30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dias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passa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a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ser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de 05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dias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uteis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Passado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o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prazo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de 5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dias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qualquer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acordo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feito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no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módulo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automático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é do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operador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 que </a:t>
            </a:r>
            <a:r>
              <a:rPr lang="en-US" sz="3600" dirty="0" err="1">
                <a:solidFill>
                  <a:srgbClr val="000000"/>
                </a:solidFill>
                <a:latin typeface="Clear Sans Regular Bold"/>
              </a:rPr>
              <a:t>fechar</a:t>
            </a:r>
            <a:r>
              <a:rPr lang="en-US" sz="3600" dirty="0">
                <a:solidFill>
                  <a:srgbClr val="000000"/>
                </a:solidFill>
                <a:latin typeface="Clear Sans Regular Bold"/>
              </a:rPr>
              <a:t>.</a:t>
            </a:r>
          </a:p>
          <a:p>
            <a:pPr marL="0" lvl="0" indent="0" algn="l">
              <a:lnSpc>
                <a:spcPts val="4464"/>
              </a:lnSpc>
            </a:pPr>
            <a:endParaRPr lang="en-US" sz="36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5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013456"/>
            <a:ext cx="16230600" cy="5732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4"/>
              </a:lnSpc>
            </a:pPr>
            <a:r>
              <a:rPr lang="en-US" sz="4100">
                <a:solidFill>
                  <a:srgbClr val="FFFFFF"/>
                </a:solidFill>
                <a:latin typeface="Clear Sans Regular Bold"/>
              </a:rPr>
              <a:t>Caso o acordo seja formalizado fora da politica e no cadastro não conste o registo dos Gestores ou da Equipe de Backoffice, o operador poderá perder o valor de sua receita ou até mesmo ter um desconto em folha, por realizar um acordo fora de sua alçada. </a:t>
            </a:r>
          </a:p>
          <a:p>
            <a:pPr algn="ctr">
              <a:lnSpc>
                <a:spcPts val="5084"/>
              </a:lnSpc>
            </a:pPr>
            <a:endParaRPr lang="en-US" sz="4100">
              <a:solidFill>
                <a:srgbClr val="FFFFFF"/>
              </a:solidFill>
              <a:latin typeface="Clear Sans Regular Bold"/>
            </a:endParaRPr>
          </a:p>
          <a:p>
            <a:pPr algn="ctr">
              <a:lnSpc>
                <a:spcPts val="5084"/>
              </a:lnSpc>
            </a:pPr>
            <a:r>
              <a:rPr lang="en-US" sz="4100">
                <a:solidFill>
                  <a:srgbClr val="000000"/>
                </a:solidFill>
                <a:latin typeface="Clear Sans Regular Bold"/>
              </a:rPr>
              <a:t>Regra válida para todos os canais de atendimento </a:t>
            </a:r>
          </a:p>
          <a:p>
            <a:pPr algn="ctr">
              <a:lnSpc>
                <a:spcPts val="5084"/>
              </a:lnSpc>
            </a:pPr>
            <a:r>
              <a:rPr lang="en-US" sz="4100">
                <a:solidFill>
                  <a:srgbClr val="000000"/>
                </a:solidFill>
                <a:latin typeface="Clear Sans Regular Bold"/>
              </a:rPr>
              <a:t>ativo, receptivo, multicanal e posto de atendimento.</a:t>
            </a:r>
          </a:p>
          <a:p>
            <a:pPr algn="ctr">
              <a:lnSpc>
                <a:spcPts val="5084"/>
              </a:lnSpc>
            </a:pPr>
            <a:endParaRPr lang="en-US" sz="4100">
              <a:solidFill>
                <a:srgbClr val="000000"/>
              </a:solidFill>
              <a:latin typeface="Clear Sans Regular Bold"/>
            </a:endParaRPr>
          </a:p>
          <a:p>
            <a:pPr marL="0" lvl="0" indent="0" algn="ctr">
              <a:lnSpc>
                <a:spcPts val="5084"/>
              </a:lnSpc>
            </a:pPr>
            <a:r>
              <a:rPr lang="en-US" sz="4100">
                <a:solidFill>
                  <a:srgbClr val="000000"/>
                </a:solidFill>
                <a:latin typeface="Clear Sans Regular Bold"/>
              </a:rPr>
              <a:t>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78131" y="1309489"/>
            <a:ext cx="4931737" cy="1060969"/>
            <a:chOff x="0" y="0"/>
            <a:chExt cx="8625442" cy="18555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625443" cy="1855599"/>
            </a:xfrm>
            <a:custGeom>
              <a:avLst/>
              <a:gdLst/>
              <a:ahLst/>
              <a:cxnLst/>
              <a:rect l="l" t="t" r="r" b="b"/>
              <a:pathLst>
                <a:path w="8625443" h="1855599">
                  <a:moveTo>
                    <a:pt x="8625443" y="927800"/>
                  </a:moveTo>
                  <a:lnTo>
                    <a:pt x="8625443" y="927800"/>
                  </a:lnTo>
                  <a:cubicBezTo>
                    <a:pt x="8625443" y="1427101"/>
                    <a:pt x="8197072" y="1855599"/>
                    <a:pt x="7668498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7668497" y="0"/>
                  </a:lnTo>
                  <a:cubicBezTo>
                    <a:pt x="8196945" y="0"/>
                    <a:pt x="8625443" y="428371"/>
                    <a:pt x="8625443" y="9278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6830867" y="1547239"/>
            <a:ext cx="4626266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2295FF"/>
                </a:solidFill>
                <a:latin typeface="Clear Sans Regular"/>
              </a:rPr>
              <a:t>IMPORTANTE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9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F8514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563754"/>
            <a:ext cx="12673242" cy="1369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399"/>
              </a:lnSpc>
            </a:pPr>
            <a:r>
              <a:rPr lang="en-US" sz="10399">
                <a:solidFill>
                  <a:srgbClr val="FFFFFF"/>
                </a:solidFill>
                <a:latin typeface="Clear Sans Bold"/>
              </a:rPr>
              <a:t>Thanks!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9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874449" cy="102870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028700" y="1234549"/>
            <a:ext cx="7691497" cy="7691497"/>
            <a:chOff x="6705600" y="1371600"/>
            <a:chExt cx="10972800" cy="10972800"/>
          </a:xfrm>
        </p:grpSpPr>
        <p:sp>
          <p:nvSpPr>
            <p:cNvPr id="4" name="Freeform 4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F8514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73006" y="2057400"/>
            <a:ext cx="7247192" cy="82296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651568" y="3501764"/>
            <a:ext cx="7493793" cy="598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FFFFFF"/>
                </a:solidFill>
                <a:latin typeface="Clear Sans Regular Bold"/>
              </a:rPr>
              <a:t>Padronizar algumas situações no momento do acordo, de </a:t>
            </a:r>
          </a:p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FFFFFF"/>
                </a:solidFill>
                <a:latin typeface="Clear Sans Regular Bold"/>
              </a:rPr>
              <a:t>maneira que nenhum escritório ou colaborador seja </a:t>
            </a:r>
          </a:p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FFFFFF"/>
                </a:solidFill>
                <a:latin typeface="Clear Sans Regular Bold"/>
              </a:rPr>
              <a:t>prejudicado em sua receita. </a:t>
            </a:r>
          </a:p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FFFFFF"/>
                </a:solidFill>
                <a:latin typeface="Clear Sans Regular Bold"/>
              </a:rPr>
              <a:t>As regras a seguir serão válidas para todos as filiais e/ou </a:t>
            </a:r>
          </a:p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FFFFFF"/>
                </a:solidFill>
                <a:latin typeface="Clear Sans Regular Bold"/>
              </a:rPr>
              <a:t>canal de atendimento</a:t>
            </a:r>
          </a:p>
          <a:p>
            <a:pPr marL="0" lvl="0" indent="0" algn="ctr">
              <a:lnSpc>
                <a:spcPts val="5319"/>
              </a:lnSpc>
              <a:spcBef>
                <a:spcPct val="0"/>
              </a:spcBef>
            </a:pPr>
            <a:endParaRPr lang="en-US" sz="3799">
              <a:solidFill>
                <a:srgbClr val="FFFFFF"/>
              </a:solidFill>
              <a:latin typeface="Clear Sans Regular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65507" y="2023846"/>
            <a:ext cx="7265915" cy="984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FFF"/>
                </a:solidFill>
                <a:latin typeface="Clear Sans Regular Bold"/>
              </a:rPr>
              <a:t>Objetivo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9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F8514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4645273" y="3249304"/>
            <a:ext cx="10835348" cy="3997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99"/>
              </a:lnSpc>
            </a:pPr>
            <a:r>
              <a:rPr lang="en-US" sz="10399">
                <a:solidFill>
                  <a:srgbClr val="FFFFFF"/>
                </a:solidFill>
                <a:latin typeface="Clear Sans Bold"/>
              </a:rPr>
              <a:t>Os acordos serão </a:t>
            </a:r>
          </a:p>
          <a:p>
            <a:pPr>
              <a:lnSpc>
                <a:spcPts val="10399"/>
              </a:lnSpc>
            </a:pPr>
            <a:r>
              <a:rPr lang="en-US" sz="10399">
                <a:solidFill>
                  <a:srgbClr val="FFFFFF"/>
                </a:solidFill>
                <a:latin typeface="Clear Sans Bold"/>
              </a:rPr>
              <a:t>formalizados da </a:t>
            </a:r>
          </a:p>
          <a:p>
            <a:pPr marL="0" lvl="0" indent="0">
              <a:lnSpc>
                <a:spcPts val="10399"/>
              </a:lnSpc>
            </a:pPr>
            <a:r>
              <a:rPr lang="en-US" sz="10399">
                <a:solidFill>
                  <a:srgbClr val="FFFFFF"/>
                </a:solidFill>
                <a:latin typeface="Clear Sans Bold"/>
              </a:rPr>
              <a:t>seguinte maneira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50228" y="3994150"/>
            <a:ext cx="1895044" cy="2670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0000"/>
              </a:lnSpc>
            </a:pPr>
            <a:r>
              <a:rPr lang="en-US" sz="20000">
                <a:solidFill>
                  <a:srgbClr val="FFCA43"/>
                </a:solidFill>
                <a:latin typeface="Clear Sans Bold"/>
              </a:rPr>
              <a:t>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28700" cy="10287000"/>
          </a:xfrm>
          <a:prstGeom prst="rect">
            <a:avLst/>
          </a:prstGeom>
          <a:solidFill>
            <a:srgbClr val="FF8514"/>
          </a:solidFill>
        </p:spPr>
      </p:sp>
      <p:grpSp>
        <p:nvGrpSpPr>
          <p:cNvPr id="3" name="Group 3"/>
          <p:cNvGrpSpPr/>
          <p:nvPr/>
        </p:nvGrpSpPr>
        <p:grpSpPr>
          <a:xfrm rot="5400000">
            <a:off x="-3871719" y="3467095"/>
            <a:ext cx="8772137" cy="1028700"/>
            <a:chOff x="0" y="0"/>
            <a:chExt cx="16320507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320508" cy="1913890"/>
            </a:xfrm>
            <a:custGeom>
              <a:avLst/>
              <a:gdLst/>
              <a:ahLst/>
              <a:cxnLst/>
              <a:rect l="l" t="t" r="r" b="b"/>
              <a:pathLst>
                <a:path w="16320508" h="1913890">
                  <a:moveTo>
                    <a:pt x="16320508" y="956945"/>
                  </a:moveTo>
                  <a:lnTo>
                    <a:pt x="16320508" y="956945"/>
                  </a:lnTo>
                  <a:cubicBezTo>
                    <a:pt x="16320508" y="1485392"/>
                    <a:pt x="15892137" y="1913890"/>
                    <a:pt x="15363563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5363563" y="0"/>
                  </a:lnTo>
                  <a:cubicBezTo>
                    <a:pt x="15892010" y="0"/>
                    <a:pt x="16320508" y="428371"/>
                    <a:pt x="16320508" y="956945"/>
                  </a:cubicBezTo>
                  <a:close/>
                </a:path>
              </a:pathLst>
            </a:custGeom>
            <a:solidFill>
              <a:srgbClr val="2295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842931" y="3267927"/>
            <a:ext cx="10515465" cy="701907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141365" y="1374267"/>
            <a:ext cx="6587141" cy="7519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Tentar o vencimento para o próximo dia útil. </a:t>
            </a:r>
          </a:p>
          <a:p>
            <a:pPr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Caso aluno ou responsável </a:t>
            </a:r>
          </a:p>
          <a:p>
            <a:pPr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financeiro não consiga efetuar o pagamento, tentar formalizar o </a:t>
            </a:r>
          </a:p>
          <a:p>
            <a:pPr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acordo em até 03 dias úteis. </a:t>
            </a:r>
          </a:p>
          <a:p>
            <a:pPr marL="0" lvl="0" indent="0" algn="l">
              <a:lnSpc>
                <a:spcPts val="5952"/>
              </a:lnSpc>
            </a:pPr>
            <a:endParaRPr lang="en-US" sz="4800">
              <a:solidFill>
                <a:srgbClr val="000000"/>
              </a:solidFill>
              <a:latin typeface="Clear Sans Regular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594288" y="1374267"/>
            <a:ext cx="6587141" cy="6014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52"/>
              </a:lnSpc>
            </a:pPr>
            <a:r>
              <a:rPr lang="en-US" sz="4800">
                <a:solidFill>
                  <a:srgbClr val="FF8514"/>
                </a:solidFill>
                <a:latin typeface="Clear Sans Regular Bold"/>
              </a:rPr>
              <a:t>Qualquer vencimento acima desse período, deverá ser agendado o retorno com aluno </a:t>
            </a:r>
          </a:p>
          <a:p>
            <a:pPr>
              <a:lnSpc>
                <a:spcPts val="5952"/>
              </a:lnSpc>
            </a:pPr>
            <a:r>
              <a:rPr lang="en-US" sz="4800">
                <a:solidFill>
                  <a:srgbClr val="FF8514"/>
                </a:solidFill>
                <a:latin typeface="Clear Sans Regular Bold"/>
              </a:rPr>
              <a:t>ou responsável financeiro. </a:t>
            </a:r>
          </a:p>
          <a:p>
            <a:pPr>
              <a:lnSpc>
                <a:spcPts val="5952"/>
              </a:lnSpc>
            </a:pPr>
            <a:endParaRPr lang="en-US" sz="4800">
              <a:solidFill>
                <a:srgbClr val="FF8514"/>
              </a:solidFill>
              <a:latin typeface="Clear Sans Regular Bold"/>
            </a:endParaRPr>
          </a:p>
          <a:p>
            <a:pPr marL="0" lvl="0" indent="0" algn="l">
              <a:lnSpc>
                <a:spcPts val="5952"/>
              </a:lnSpc>
            </a:pPr>
            <a:endParaRPr lang="en-US" sz="4800">
              <a:solidFill>
                <a:srgbClr val="FF8514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9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F8514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7083224" y="3980834"/>
            <a:ext cx="10835348" cy="2683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99"/>
              </a:lnSpc>
            </a:pPr>
            <a:r>
              <a:rPr lang="en-US" sz="10399">
                <a:solidFill>
                  <a:srgbClr val="FFFFFF"/>
                </a:solidFill>
                <a:latin typeface="Clear Sans Bold"/>
              </a:rPr>
              <a:t>Quebra de </a:t>
            </a:r>
          </a:p>
          <a:p>
            <a:pPr marL="0" lvl="0" indent="0">
              <a:lnSpc>
                <a:spcPts val="10399"/>
              </a:lnSpc>
            </a:pPr>
            <a:r>
              <a:rPr lang="en-US" sz="10399">
                <a:solidFill>
                  <a:srgbClr val="FFFFFF"/>
                </a:solidFill>
                <a:latin typeface="Clear Sans Bold"/>
              </a:rPr>
              <a:t>Acordos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88180" y="3994150"/>
            <a:ext cx="1895044" cy="2670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0000"/>
              </a:lnSpc>
            </a:pPr>
            <a:r>
              <a:rPr lang="en-US" sz="20000">
                <a:solidFill>
                  <a:srgbClr val="FFCA43"/>
                </a:solidFill>
                <a:latin typeface="Clear Sans Bold"/>
              </a:rPr>
              <a:t>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28700" cy="10287000"/>
          </a:xfrm>
          <a:prstGeom prst="rect">
            <a:avLst/>
          </a:prstGeom>
          <a:solidFill>
            <a:srgbClr val="FF8514"/>
          </a:solidFill>
        </p:spPr>
      </p:sp>
      <p:grpSp>
        <p:nvGrpSpPr>
          <p:cNvPr id="3" name="Group 3"/>
          <p:cNvGrpSpPr/>
          <p:nvPr/>
        </p:nvGrpSpPr>
        <p:grpSpPr>
          <a:xfrm rot="5400000">
            <a:off x="-3871719" y="3467095"/>
            <a:ext cx="8772137" cy="1028700"/>
            <a:chOff x="0" y="0"/>
            <a:chExt cx="16320507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320508" cy="1913890"/>
            </a:xfrm>
            <a:custGeom>
              <a:avLst/>
              <a:gdLst/>
              <a:ahLst/>
              <a:cxnLst/>
              <a:rect l="l" t="t" r="r" b="b"/>
              <a:pathLst>
                <a:path w="16320508" h="1913890">
                  <a:moveTo>
                    <a:pt x="16320508" y="956945"/>
                  </a:moveTo>
                  <a:lnTo>
                    <a:pt x="16320508" y="956945"/>
                  </a:lnTo>
                  <a:cubicBezTo>
                    <a:pt x="16320508" y="1485392"/>
                    <a:pt x="15892137" y="1913890"/>
                    <a:pt x="15363563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5363563" y="0"/>
                  </a:lnTo>
                  <a:cubicBezTo>
                    <a:pt x="15892010" y="0"/>
                    <a:pt x="16320508" y="428371"/>
                    <a:pt x="16320508" y="956945"/>
                  </a:cubicBezTo>
                  <a:close/>
                </a:path>
              </a:pathLst>
            </a:custGeom>
            <a:solidFill>
              <a:srgbClr val="2295FF"/>
            </a:solidFill>
          </p:spPr>
        </p:sp>
      </p:grpSp>
      <p:sp>
        <p:nvSpPr>
          <p:cNvPr id="5" name="AutoShape 5"/>
          <p:cNvSpPr/>
          <p:nvPr/>
        </p:nvSpPr>
        <p:spPr>
          <a:xfrm>
            <a:off x="7097131" y="0"/>
            <a:ext cx="11190869" cy="10287000"/>
          </a:xfrm>
          <a:prstGeom prst="rect">
            <a:avLst/>
          </a:prstGeom>
          <a:solidFill>
            <a:srgbClr val="FF8514"/>
          </a:solidFill>
        </p:spPr>
      </p:sp>
      <p:grpSp>
        <p:nvGrpSpPr>
          <p:cNvPr id="6" name="Group 6"/>
          <p:cNvGrpSpPr/>
          <p:nvPr/>
        </p:nvGrpSpPr>
        <p:grpSpPr>
          <a:xfrm>
            <a:off x="10034537" y="1449440"/>
            <a:ext cx="4931737" cy="1060969"/>
            <a:chOff x="0" y="0"/>
            <a:chExt cx="8625442" cy="18555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625443" cy="1855599"/>
            </a:xfrm>
            <a:custGeom>
              <a:avLst/>
              <a:gdLst/>
              <a:ahLst/>
              <a:cxnLst/>
              <a:rect l="l" t="t" r="r" b="b"/>
              <a:pathLst>
                <a:path w="8625443" h="1855599">
                  <a:moveTo>
                    <a:pt x="8625443" y="927800"/>
                  </a:moveTo>
                  <a:lnTo>
                    <a:pt x="8625443" y="927800"/>
                  </a:lnTo>
                  <a:cubicBezTo>
                    <a:pt x="8625443" y="1427101"/>
                    <a:pt x="8197072" y="1855599"/>
                    <a:pt x="7668498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7668497" y="0"/>
                  </a:lnTo>
                  <a:cubicBezTo>
                    <a:pt x="8196945" y="0"/>
                    <a:pt x="8625443" y="428371"/>
                    <a:pt x="8625443" y="9278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17923" y="6691868"/>
            <a:ext cx="5079208" cy="313217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017923" y="1181110"/>
            <a:ext cx="4493984" cy="4509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O operador terá </a:t>
            </a:r>
            <a:r>
              <a:rPr lang="en-US" sz="4800">
                <a:solidFill>
                  <a:srgbClr val="FF8514"/>
                </a:solidFill>
                <a:latin typeface="Clear Sans Regular Bold"/>
              </a:rPr>
              <a:t>24 horas</a:t>
            </a:r>
            <a:r>
              <a:rPr lang="en-US" sz="4800">
                <a:solidFill>
                  <a:srgbClr val="000000"/>
                </a:solidFill>
                <a:latin typeface="Clear Sans Regular Bold"/>
              </a:rPr>
              <a:t> após </a:t>
            </a:r>
          </a:p>
          <a:p>
            <a:pPr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o vencimento, para formalizar </a:t>
            </a:r>
          </a:p>
          <a:p>
            <a:pPr marL="0" lvl="0" indent="0" algn="l"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um novo acordo.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25831" y="3243834"/>
            <a:ext cx="9133469" cy="6014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52"/>
              </a:lnSpc>
            </a:pPr>
            <a:r>
              <a:rPr lang="en-US" sz="4800">
                <a:solidFill>
                  <a:srgbClr val="FFFFFF"/>
                </a:solidFill>
                <a:latin typeface="Clear Sans Regular Bold"/>
              </a:rPr>
              <a:t>Caso o aluno entre em contato através do 0800 ou Multicanal dentro desse prazo, deverá ser realizado o acordo, porém a tabulação da ocorrência deverá ser: </a:t>
            </a:r>
            <a:r>
              <a:rPr lang="en-US" sz="4800">
                <a:solidFill>
                  <a:srgbClr val="FFE49E"/>
                </a:solidFill>
                <a:latin typeface="Clear Sans Regular Bold"/>
              </a:rPr>
              <a:t>Acordo em Andamento</a:t>
            </a:r>
            <a:r>
              <a:rPr lang="en-US" sz="4800">
                <a:solidFill>
                  <a:srgbClr val="FFFFFF"/>
                </a:solidFill>
                <a:latin typeface="Clear Sans Regular Bold"/>
              </a:rPr>
              <a:t>, assim o operador anterior não perde o valor de sua receita.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187273" y="1687190"/>
            <a:ext cx="4626266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2295FF"/>
                </a:solidFill>
                <a:latin typeface="Clear Sans Regular Bold"/>
              </a:rPr>
              <a:t>ATENÇÃO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28700" cy="10287000"/>
          </a:xfrm>
          <a:prstGeom prst="rect">
            <a:avLst/>
          </a:prstGeom>
          <a:solidFill>
            <a:srgbClr val="FF8514"/>
          </a:solidFill>
        </p:spPr>
      </p:sp>
      <p:grpSp>
        <p:nvGrpSpPr>
          <p:cNvPr id="3" name="Group 3"/>
          <p:cNvGrpSpPr/>
          <p:nvPr/>
        </p:nvGrpSpPr>
        <p:grpSpPr>
          <a:xfrm rot="5400000">
            <a:off x="-3871719" y="3467095"/>
            <a:ext cx="8772137" cy="1028700"/>
            <a:chOff x="0" y="0"/>
            <a:chExt cx="16320507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320508" cy="1913890"/>
            </a:xfrm>
            <a:custGeom>
              <a:avLst/>
              <a:gdLst/>
              <a:ahLst/>
              <a:cxnLst/>
              <a:rect l="l" t="t" r="r" b="b"/>
              <a:pathLst>
                <a:path w="16320508" h="1913890">
                  <a:moveTo>
                    <a:pt x="16320508" y="956945"/>
                  </a:moveTo>
                  <a:lnTo>
                    <a:pt x="16320508" y="956945"/>
                  </a:lnTo>
                  <a:cubicBezTo>
                    <a:pt x="16320508" y="1485392"/>
                    <a:pt x="15892137" y="1913890"/>
                    <a:pt x="15363563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5363563" y="0"/>
                  </a:lnTo>
                  <a:cubicBezTo>
                    <a:pt x="15892010" y="0"/>
                    <a:pt x="16320508" y="428371"/>
                    <a:pt x="16320508" y="956945"/>
                  </a:cubicBezTo>
                  <a:close/>
                </a:path>
              </a:pathLst>
            </a:custGeom>
            <a:solidFill>
              <a:srgbClr val="2295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774510" y="2879217"/>
            <a:ext cx="12738980" cy="4509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A negociação NÃO poderá ser com um valor </a:t>
            </a:r>
          </a:p>
          <a:p>
            <a:pPr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menor do último acordo, uma vez que aluno </a:t>
            </a:r>
          </a:p>
          <a:p>
            <a:pPr>
              <a:lnSpc>
                <a:spcPts val="5952"/>
              </a:lnSpc>
            </a:pPr>
            <a:r>
              <a:rPr lang="en-US" sz="4800">
                <a:solidFill>
                  <a:srgbClr val="000000"/>
                </a:solidFill>
                <a:latin typeface="Clear Sans Regular Bold"/>
              </a:rPr>
              <a:t>aceitou a primeira negociação. </a:t>
            </a:r>
          </a:p>
          <a:p>
            <a:pPr>
              <a:lnSpc>
                <a:spcPts val="5952"/>
              </a:lnSpc>
            </a:pPr>
            <a:endParaRPr lang="en-US" sz="4800">
              <a:solidFill>
                <a:srgbClr val="000000"/>
              </a:solidFill>
              <a:latin typeface="Clear Sans Regular Bold"/>
            </a:endParaRPr>
          </a:p>
          <a:p>
            <a:pPr>
              <a:lnSpc>
                <a:spcPts val="5952"/>
              </a:lnSpc>
            </a:pPr>
            <a:r>
              <a:rPr lang="en-US" sz="4800">
                <a:solidFill>
                  <a:srgbClr val="FF8514"/>
                </a:solidFill>
                <a:latin typeface="Clear Sans Regular Bold"/>
              </a:rPr>
              <a:t>Somente será permitido valor inferior caso a </a:t>
            </a:r>
          </a:p>
          <a:p>
            <a:pPr marL="0" lvl="0" indent="0" algn="l">
              <a:lnSpc>
                <a:spcPts val="5952"/>
              </a:lnSpc>
            </a:pPr>
            <a:r>
              <a:rPr lang="en-US" sz="4800">
                <a:solidFill>
                  <a:srgbClr val="FF8514"/>
                </a:solidFill>
                <a:latin typeface="Clear Sans Regular Bold"/>
              </a:rPr>
              <a:t>IES inicie uma campanha diferenciada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9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F8514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5653751" y="4638059"/>
            <a:ext cx="10835348" cy="1369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399"/>
              </a:lnSpc>
            </a:pPr>
            <a:r>
              <a:rPr lang="en-US" sz="10399">
                <a:solidFill>
                  <a:srgbClr val="FFFFFF"/>
                </a:solidFill>
                <a:latin typeface="Clear Sans Bold"/>
              </a:rPr>
              <a:t>Agendamento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58707" y="3994150"/>
            <a:ext cx="1895044" cy="2670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0000"/>
              </a:lnSpc>
            </a:pPr>
            <a:r>
              <a:rPr lang="en-US" sz="20000">
                <a:solidFill>
                  <a:srgbClr val="FFCA43"/>
                </a:solidFill>
                <a:latin typeface="Clear Sans Bold"/>
              </a:rPr>
              <a:t>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28700" cy="10287000"/>
          </a:xfrm>
          <a:prstGeom prst="rect">
            <a:avLst/>
          </a:prstGeom>
          <a:solidFill>
            <a:srgbClr val="FF8514"/>
          </a:solidFill>
        </p:spPr>
      </p:sp>
      <p:grpSp>
        <p:nvGrpSpPr>
          <p:cNvPr id="3" name="Group 3"/>
          <p:cNvGrpSpPr/>
          <p:nvPr/>
        </p:nvGrpSpPr>
        <p:grpSpPr>
          <a:xfrm rot="5400000">
            <a:off x="-3871719" y="3467095"/>
            <a:ext cx="8772137" cy="1028700"/>
            <a:chOff x="0" y="0"/>
            <a:chExt cx="16320507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320508" cy="1913890"/>
            </a:xfrm>
            <a:custGeom>
              <a:avLst/>
              <a:gdLst/>
              <a:ahLst/>
              <a:cxnLst/>
              <a:rect l="l" t="t" r="r" b="b"/>
              <a:pathLst>
                <a:path w="16320508" h="1913890">
                  <a:moveTo>
                    <a:pt x="16320508" y="956945"/>
                  </a:moveTo>
                  <a:lnTo>
                    <a:pt x="16320508" y="956945"/>
                  </a:lnTo>
                  <a:cubicBezTo>
                    <a:pt x="16320508" y="1485392"/>
                    <a:pt x="15892137" y="1913890"/>
                    <a:pt x="15363563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5363563" y="0"/>
                  </a:lnTo>
                  <a:cubicBezTo>
                    <a:pt x="15892010" y="0"/>
                    <a:pt x="16320508" y="428371"/>
                    <a:pt x="16320508" y="956945"/>
                  </a:cubicBezTo>
                  <a:close/>
                </a:path>
              </a:pathLst>
            </a:custGeom>
            <a:solidFill>
              <a:srgbClr val="2295FF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860800" y="3981445"/>
            <a:ext cx="10129259" cy="10129259"/>
            <a:chOff x="6705600" y="1371600"/>
            <a:chExt cx="10972800" cy="10972800"/>
          </a:xfrm>
        </p:grpSpPr>
        <p:sp>
          <p:nvSpPr>
            <p:cNvPr id="6" name="Freeform 6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F8514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44000" y="1181858"/>
            <a:ext cx="10421889" cy="89194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737384" y="2309169"/>
            <a:ext cx="10850033" cy="538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52"/>
              </a:lnSpc>
            </a:pP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VOCÊ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terá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um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prazo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de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até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4800" dirty="0">
                <a:solidFill>
                  <a:srgbClr val="FF8514"/>
                </a:solidFill>
                <a:latin typeface="Clear Sans Regular Bold"/>
              </a:rPr>
              <a:t>3 DIAS ÚTEIS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para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retornar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ao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aluno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,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desde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que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tenha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sido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realizado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alguma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prévia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de </a:t>
            </a:r>
            <a:r>
              <a:rPr lang="en-US" sz="4800" dirty="0" err="1" smtClean="0">
                <a:solidFill>
                  <a:srgbClr val="000000"/>
                </a:solidFill>
                <a:latin typeface="Clear Sans Regular Bold"/>
              </a:rPr>
              <a:t>valores</a:t>
            </a:r>
            <a:r>
              <a:rPr lang="en-US" sz="4800" dirty="0" smtClean="0">
                <a:solidFill>
                  <a:srgbClr val="000000"/>
                </a:solidFill>
                <a:latin typeface="Clear Sans Regular Bold"/>
              </a:rPr>
              <a:t> e </a:t>
            </a:r>
            <a:r>
              <a:rPr lang="en-US" sz="4800" dirty="0" err="1" smtClean="0">
                <a:solidFill>
                  <a:srgbClr val="000000"/>
                </a:solidFill>
                <a:latin typeface="Clear Sans Regular Bold"/>
              </a:rPr>
              <a:t>formas</a:t>
            </a:r>
            <a:r>
              <a:rPr lang="en-US" sz="4800" dirty="0" smtClean="0">
                <a:solidFill>
                  <a:srgbClr val="000000"/>
                </a:solidFill>
                <a:latin typeface="Clear Sans Regular Bold"/>
              </a:rPr>
              <a:t> de </a:t>
            </a:r>
            <a:r>
              <a:rPr lang="en-US" sz="4800" dirty="0" err="1" smtClean="0">
                <a:solidFill>
                  <a:srgbClr val="000000"/>
                </a:solidFill>
                <a:latin typeface="Clear Sans Regular Bold"/>
              </a:rPr>
              <a:t>pagamento</a:t>
            </a:r>
            <a:r>
              <a:rPr lang="en-US" sz="4800" dirty="0" smtClean="0">
                <a:solidFill>
                  <a:srgbClr val="000000"/>
                </a:solidFill>
                <a:latin typeface="Clear Sans Regular Bold"/>
              </a:rPr>
              <a:t>,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informados</a:t>
            </a:r>
            <a:endParaRPr lang="en-US" sz="4800" dirty="0">
              <a:solidFill>
                <a:srgbClr val="000000"/>
              </a:solidFill>
              <a:latin typeface="Clear Sans Regular Bold"/>
            </a:endParaRPr>
          </a:p>
          <a:p>
            <a:pPr>
              <a:lnSpc>
                <a:spcPts val="5952"/>
              </a:lnSpc>
            </a:pP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via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sistema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 e o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motivo</a:t>
            </a:r>
            <a:endParaRPr lang="en-US" sz="4800" dirty="0">
              <a:solidFill>
                <a:srgbClr val="000000"/>
              </a:solidFill>
              <a:latin typeface="Clear Sans Regular Bold"/>
            </a:endParaRPr>
          </a:p>
          <a:p>
            <a:pPr marL="0" lvl="0" indent="0" algn="l">
              <a:lnSpc>
                <a:spcPts val="5952"/>
              </a:lnSpc>
            </a:pP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do </a:t>
            </a:r>
            <a:r>
              <a:rPr lang="en-US" sz="4800" dirty="0" err="1">
                <a:solidFill>
                  <a:srgbClr val="000000"/>
                </a:solidFill>
                <a:latin typeface="Clear Sans Regular Bold"/>
              </a:rPr>
              <a:t>agendamento</a:t>
            </a:r>
            <a:r>
              <a:rPr lang="en-US" sz="4800" dirty="0">
                <a:solidFill>
                  <a:srgbClr val="000000"/>
                </a:solidFill>
                <a:latin typeface="Clear Sans Regular Bold"/>
              </a:rPr>
              <a:t>.</a:t>
            </a: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3957772" y="7844225"/>
            <a:ext cx="6032288" cy="6032288"/>
            <a:chOff x="6705600" y="1371600"/>
            <a:chExt cx="10972800" cy="10972800"/>
          </a:xfrm>
        </p:grpSpPr>
        <p:sp>
          <p:nvSpPr>
            <p:cNvPr id="10" name="Freeform 10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2295FF"/>
            </a:solid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</TotalTime>
  <Words>527</Words>
  <Application>Microsoft Office PowerPoint</Application>
  <PresentationFormat>Personalizar</PresentationFormat>
  <Paragraphs>70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Clear Sans Bold</vt:lpstr>
      <vt:lpstr>Calibri</vt:lpstr>
      <vt:lpstr>Clear Sans Regular Bold</vt:lpstr>
      <vt:lpstr>Clear Sans Regular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Regras operacionais</dc:title>
  <dc:creator>Rebecca Neves Assis Bunharo</dc:creator>
  <cp:lastModifiedBy>Jaqueline Luzia Peixoto Gonçalves</cp:lastModifiedBy>
  <cp:revision>7</cp:revision>
  <dcterms:created xsi:type="dcterms:W3CDTF">2006-08-16T00:00:00Z</dcterms:created>
  <dcterms:modified xsi:type="dcterms:W3CDTF">2023-02-09T12:38:09Z</dcterms:modified>
  <dc:identifier>DAFKt-5OnJw</dc:identifier>
</cp:coreProperties>
</file>