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1" r:id="rId7"/>
    <p:sldId id="30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69" r:id="rId17"/>
    <p:sldId id="268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302" r:id="rId46"/>
    <p:sldId id="298" r:id="rId47"/>
  </p:sldIdLst>
  <p:sldSz cx="18288000" cy="10287000"/>
  <p:notesSz cx="6858000" cy="9144000"/>
  <p:embeddedFontLst>
    <p:embeddedFont>
      <p:font typeface="Clear Sans Regular" panose="020B0604020202020204" charset="0"/>
      <p:regular r:id="rId48"/>
    </p:embeddedFont>
    <p:embeddedFont>
      <p:font typeface="Clear Sans Regular Bold" panose="020B0604020202020204" charset="0"/>
      <p:regular r:id="rId49"/>
    </p:embeddedFont>
    <p:embeddedFont>
      <p:font typeface="Varela Round" panose="020B0604020202020204" charset="0"/>
      <p:regular r:id="rId50"/>
    </p:embeddedFont>
    <p:embeddedFont>
      <p:font typeface="Clear Sans Bold" panose="020B0604020202020204" charset="0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4401390"/>
            <a:chOff x="0" y="0"/>
            <a:chExt cx="24384000" cy="586852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154" t="14932" b="50105"/>
            <a:stretch>
              <a:fillRect/>
            </a:stretch>
          </p:blipFill>
          <p:spPr>
            <a:xfrm>
              <a:off x="0" y="0"/>
              <a:ext cx="24384000" cy="5868520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796130" y="5862136"/>
            <a:ext cx="5126854" cy="24422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4401390"/>
            <a:ext cx="12362183" cy="5885610"/>
            <a:chOff x="0" y="0"/>
            <a:chExt cx="3255884" cy="15501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5883" cy="1550119"/>
            </a:xfrm>
            <a:custGeom>
              <a:avLst/>
              <a:gdLst/>
              <a:ahLst/>
              <a:cxnLst/>
              <a:rect l="l" t="t" r="r" b="b"/>
              <a:pathLst>
                <a:path w="3255883" h="1550119">
                  <a:moveTo>
                    <a:pt x="0" y="0"/>
                  </a:moveTo>
                  <a:lnTo>
                    <a:pt x="3255883" y="0"/>
                  </a:lnTo>
                  <a:lnTo>
                    <a:pt x="3255883" y="1550119"/>
                  </a:lnTo>
                  <a:lnTo>
                    <a:pt x="0" y="1550119"/>
                  </a:lnTo>
                  <a:close/>
                </a:path>
              </a:pathLst>
            </a:custGeom>
            <a:solidFill>
              <a:srgbClr val="60AEB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5957386"/>
            <a:ext cx="9351926" cy="2813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99"/>
              </a:lnSpc>
            </a:pPr>
            <a:r>
              <a:rPr lang="en-US" sz="9999" dirty="0">
                <a:solidFill>
                  <a:srgbClr val="FFFFFF"/>
                </a:solidFill>
                <a:latin typeface="Clear Sans Bold"/>
              </a:rPr>
              <a:t>ÁRVORE DE</a:t>
            </a:r>
          </a:p>
          <a:p>
            <a:pPr marL="0" lvl="0" indent="0" algn="l">
              <a:lnSpc>
                <a:spcPts val="10999"/>
              </a:lnSpc>
              <a:spcBef>
                <a:spcPct val="0"/>
              </a:spcBef>
            </a:pPr>
            <a:r>
              <a:rPr lang="en-US" sz="9999" dirty="0">
                <a:solidFill>
                  <a:srgbClr val="FFFFFF"/>
                </a:solidFill>
                <a:latin typeface="Clear Sans Bold"/>
              </a:rPr>
              <a:t>OCORRÊNCIAS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51960"/>
            <a:ext cx="12673242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Utilizamos quando o aluno entra em contato para negociar, porém seu débito não está disponível (sempre informar na ocorrência qual a mensalidade que o mesmo deseja para negociar).</a:t>
            </a:r>
            <a:endParaRPr lang="pt-BR" sz="4400" dirty="0">
              <a:solidFill>
                <a:schemeClr val="tx2">
                  <a:lumMod val="50000"/>
                </a:schemeClr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885689" y="876300"/>
            <a:ext cx="8516619" cy="815951"/>
            <a:chOff x="0" y="0"/>
            <a:chExt cx="2123514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35143" cy="2034474"/>
            </a:xfrm>
            <a:custGeom>
              <a:avLst/>
              <a:gdLst/>
              <a:ahLst/>
              <a:cxnLst/>
              <a:rect l="l" t="t" r="r" b="b"/>
              <a:pathLst>
                <a:path w="21235143" h="2034474">
                  <a:moveTo>
                    <a:pt x="21235143" y="1017237"/>
                  </a:moveTo>
                  <a:lnTo>
                    <a:pt x="21235143" y="1017237"/>
                  </a:lnTo>
                  <a:cubicBezTo>
                    <a:pt x="21235143" y="1605976"/>
                    <a:pt x="20806772" y="2034474"/>
                    <a:pt x="20278198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0278196" y="0"/>
                  </a:lnTo>
                  <a:cubicBezTo>
                    <a:pt x="20806645" y="0"/>
                    <a:pt x="21235143" y="428371"/>
                    <a:pt x="21235143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252006" y="1055676"/>
            <a:ext cx="7783984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7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AGUARDANDO INCLUSÃO DE PARCELA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</a:rPr>
              <a:t>Usamos sempre que o aluno informa que efetuou o pagamento e devemos preencher com todas as informações </a:t>
            </a:r>
            <a:r>
              <a:rPr lang="pt-BR" sz="4400" b="1" dirty="0">
                <a:solidFill>
                  <a:schemeClr val="bg1"/>
                </a:solidFill>
              </a:rPr>
              <a:t>(data de pagamento, valor e local onde foi pago).</a:t>
            </a:r>
            <a:r>
              <a:rPr lang="pt-BR" sz="4400" dirty="0">
                <a:solidFill>
                  <a:schemeClr val="bg1"/>
                </a:solidFill>
              </a:rPr>
              <a:t> Devemos identificar se o pagamento feito foi com o boleto </a:t>
            </a:r>
            <a:r>
              <a:rPr lang="pt-BR" sz="4400" dirty="0" err="1">
                <a:solidFill>
                  <a:schemeClr val="bg1"/>
                </a:solidFill>
              </a:rPr>
              <a:t>Cobrafix</a:t>
            </a:r>
            <a:r>
              <a:rPr lang="pt-BR" sz="4400" dirty="0">
                <a:solidFill>
                  <a:schemeClr val="bg1"/>
                </a:solidFill>
              </a:rPr>
              <a:t> ou com o boleto da Instituição de Ensino.</a:t>
            </a:r>
            <a:endParaRPr lang="pt-BR" sz="4400" dirty="0">
              <a:solidFill>
                <a:schemeClr val="bg1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962400" y="775562"/>
            <a:ext cx="10124776" cy="815951"/>
            <a:chOff x="0" y="0"/>
            <a:chExt cx="2524488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44884" cy="2034474"/>
            </a:xfrm>
            <a:custGeom>
              <a:avLst/>
              <a:gdLst/>
              <a:ahLst/>
              <a:cxnLst/>
              <a:rect l="l" t="t" r="r" b="b"/>
              <a:pathLst>
                <a:path w="25244884" h="2034474">
                  <a:moveTo>
                    <a:pt x="25244884" y="1017237"/>
                  </a:moveTo>
                  <a:lnTo>
                    <a:pt x="25244884" y="1017237"/>
                  </a:lnTo>
                  <a:cubicBezTo>
                    <a:pt x="25244884" y="1605976"/>
                    <a:pt x="24816513" y="2034474"/>
                    <a:pt x="24287939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4287939" y="0"/>
                  </a:lnTo>
                  <a:cubicBezTo>
                    <a:pt x="24816386" y="0"/>
                    <a:pt x="25244884" y="428371"/>
                    <a:pt x="2524488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294494" y="954938"/>
            <a:ext cx="946058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8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ALEGA PAGAMENTO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99622"/>
            <a:ext cx="12673242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Utilizamos quando o aluno oferece uma proposta diferente da 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política.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181600" y="423488"/>
            <a:ext cx="8516619" cy="815951"/>
            <a:chOff x="0" y="0"/>
            <a:chExt cx="2123514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35143" cy="2034474"/>
            </a:xfrm>
            <a:custGeom>
              <a:avLst/>
              <a:gdLst/>
              <a:ahLst/>
              <a:cxnLst/>
              <a:rect l="l" t="t" r="r" b="b"/>
              <a:pathLst>
                <a:path w="21235143" h="2034474">
                  <a:moveTo>
                    <a:pt x="21235143" y="1017237"/>
                  </a:moveTo>
                  <a:lnTo>
                    <a:pt x="21235143" y="1017237"/>
                  </a:lnTo>
                  <a:cubicBezTo>
                    <a:pt x="21235143" y="1605976"/>
                    <a:pt x="20806772" y="2034474"/>
                    <a:pt x="20278198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0278196" y="0"/>
                  </a:lnTo>
                  <a:cubicBezTo>
                    <a:pt x="20806645" y="0"/>
                    <a:pt x="21235143" y="428371"/>
                    <a:pt x="21235143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547917" y="602864"/>
            <a:ext cx="7783984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9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CONTRA PROPOSTA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340155"/>
            <a:ext cx="12673242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4400" dirty="0">
                <a:solidFill>
                  <a:schemeClr val="bg1"/>
                </a:solidFill>
              </a:rPr>
              <a:t>Utilizamos quando o aluno alega ter conhecimento do débito, porém os valores se encontram divergentes a qual ele paga ou de conhecimento pois possuía/possui bolsa em que o valor é diferente do valor original.</a:t>
            </a:r>
            <a:endParaRPr lang="pt-BR" sz="4400" dirty="0">
              <a:solidFill>
                <a:schemeClr val="bg1"/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038600" y="621902"/>
            <a:ext cx="10124776" cy="815951"/>
            <a:chOff x="0" y="0"/>
            <a:chExt cx="2524488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44884" cy="2034474"/>
            </a:xfrm>
            <a:custGeom>
              <a:avLst/>
              <a:gdLst/>
              <a:ahLst/>
              <a:cxnLst/>
              <a:rect l="l" t="t" r="r" b="b"/>
              <a:pathLst>
                <a:path w="25244884" h="2034474">
                  <a:moveTo>
                    <a:pt x="25244884" y="1017237"/>
                  </a:moveTo>
                  <a:lnTo>
                    <a:pt x="25244884" y="1017237"/>
                  </a:lnTo>
                  <a:cubicBezTo>
                    <a:pt x="25244884" y="1605976"/>
                    <a:pt x="24816513" y="2034474"/>
                    <a:pt x="24287939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4287939" y="0"/>
                  </a:lnTo>
                  <a:cubicBezTo>
                    <a:pt x="24816386" y="0"/>
                    <a:pt x="25244884" y="428371"/>
                    <a:pt x="2524488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370694" y="801278"/>
            <a:ext cx="946058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10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CONTESTA DÉBITO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99622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4400" dirty="0"/>
              <a:t>Utilizamos em discagem manual, quando o operador disca e não completa a chamada</a:t>
            </a:r>
            <a:r>
              <a:rPr lang="pt-BR" sz="4400" dirty="0" smtClean="0"/>
              <a:t>.</a:t>
            </a:r>
            <a:endParaRPr lang="pt-BR" sz="4400" dirty="0">
              <a:solidFill>
                <a:srgbClr val="C00000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962400" y="851635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45558" y="1031011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11 – CHAMADA NÃO COMPLETADA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4400" dirty="0">
                <a:solidFill>
                  <a:schemeClr val="bg1"/>
                </a:solidFill>
              </a:rPr>
              <a:t>Utilizamos quando o telefone discado não pertence ao aluno e/ou responsável financeiro.</a:t>
            </a:r>
            <a:endParaRPr lang="pt-BR" sz="4400" dirty="0">
              <a:solidFill>
                <a:schemeClr val="bg1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733800" y="6477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16946" y="8270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12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DESCONHECE CLIENTE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19400" y="2857500"/>
            <a:ext cx="12673242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4000" dirty="0"/>
              <a:t>Utilizamos quando o aluno informa que não conhece o débito. Sempre informar o motivo pelo qual o aluno não reconhece o débito na ocorrência. Esses motivos podem ser:</a:t>
            </a:r>
            <a:endParaRPr lang="pt-BR" sz="4000" dirty="0"/>
          </a:p>
        </p:txBody>
      </p:sp>
      <p:grpSp>
        <p:nvGrpSpPr>
          <p:cNvPr id="5" name="Group 5"/>
          <p:cNvGrpSpPr/>
          <p:nvPr/>
        </p:nvGrpSpPr>
        <p:grpSpPr>
          <a:xfrm>
            <a:off x="3810000" y="671627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93158" y="851003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13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DESCONHECE DÉBITO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781800" y="5295900"/>
            <a:ext cx="9144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sz="4000" dirty="0"/>
              <a:t>Aluno tem Fies;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4000" dirty="0"/>
              <a:t>Aluno tem </a:t>
            </a:r>
            <a:r>
              <a:rPr lang="pt-BR" sz="4000" dirty="0" err="1"/>
              <a:t>Pravaler</a:t>
            </a:r>
            <a:r>
              <a:rPr lang="pt-BR" sz="4000" dirty="0"/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4000" dirty="0"/>
              <a:t>Nunca estudou na IES;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4000" dirty="0"/>
              <a:t>Não se matriculou;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4000" dirty="0"/>
              <a:t>Curso foi cancelado.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048000" y="4000500"/>
            <a:ext cx="12673242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</a:rPr>
              <a:t>Utilizamos quando a situação do aluno somente pode ser resolvida dentro da instituição (Informações acadêmicas).</a:t>
            </a:r>
            <a:endParaRPr lang="pt-BR" sz="4400" dirty="0">
              <a:solidFill>
                <a:schemeClr val="bg1"/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3335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29330" y="1512876"/>
            <a:ext cx="9996641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14 – DIRECIONADO A INSTITUIÇÃO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95600" y="3848100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Utilizamos quando o aluno irá comparecer ao Posto de Atendimento </a:t>
            </a:r>
            <a:r>
              <a:rPr lang="pt-BR" sz="4400" dirty="0" err="1">
                <a:solidFill>
                  <a:schemeClr val="tx2">
                    <a:lumMod val="50000"/>
                  </a:schemeClr>
                </a:solidFill>
              </a:rPr>
              <a:t>Cobrafix</a:t>
            </a:r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 dentro da Instituição.</a:t>
            </a:r>
            <a:endParaRPr lang="pt-BR" sz="4400" dirty="0">
              <a:solidFill>
                <a:schemeClr val="tx2">
                  <a:lumMod val="50000"/>
                </a:schemeClr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46534" y="12573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29692" y="14366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15 – DIRECIONADO AO POSTO DE ATENDIMENTO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2019300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19400" y="4686300"/>
            <a:ext cx="1267324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</a:rPr>
              <a:t>Utilizamos em ligações manuais sem sucesso.</a:t>
            </a:r>
            <a:endParaRPr lang="pt-BR" sz="4400" dirty="0">
              <a:solidFill>
                <a:schemeClr val="bg1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581400" y="13335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64546" y="15128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16 – FONE SÓ CHAMA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76242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495417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49" r="24049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9444676" y="4476999"/>
            <a:ext cx="7814624" cy="165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 dirty="0" err="1">
                <a:solidFill>
                  <a:srgbClr val="FFFFFF"/>
                </a:solidFill>
                <a:latin typeface="Clear Sans Bold"/>
              </a:rPr>
              <a:t>Quando</a:t>
            </a:r>
            <a:r>
              <a:rPr lang="en-US" sz="3400" spc="-68">
                <a:solidFill>
                  <a:srgbClr val="FFFFFF"/>
                </a:solidFill>
                <a:latin typeface="Clear Sans Bold"/>
              </a:rPr>
              <a:t> você tabula corretamente não prejudica o mailing e pode verificar sempre o histórico do aluno.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444676" y="1970178"/>
            <a:ext cx="7814624" cy="1729359"/>
            <a:chOff x="0" y="0"/>
            <a:chExt cx="9252758" cy="20476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52758" cy="2047615"/>
            </a:xfrm>
            <a:custGeom>
              <a:avLst/>
              <a:gdLst/>
              <a:ahLst/>
              <a:cxnLst/>
              <a:rect l="l" t="t" r="r" b="b"/>
              <a:pathLst>
                <a:path w="9252758" h="2047615">
                  <a:moveTo>
                    <a:pt x="9252758" y="1023807"/>
                  </a:moveTo>
                  <a:lnTo>
                    <a:pt x="9252758" y="1023807"/>
                  </a:lnTo>
                  <a:cubicBezTo>
                    <a:pt x="9252758" y="1619117"/>
                    <a:pt x="8824387" y="2047615"/>
                    <a:pt x="8295813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8295813" y="0"/>
                  </a:lnTo>
                  <a:cubicBezTo>
                    <a:pt x="8824261" y="0"/>
                    <a:pt x="9252758" y="428371"/>
                    <a:pt x="9252758" y="1023807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9881082" y="2207795"/>
            <a:ext cx="6941811" cy="134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50"/>
              </a:lnSpc>
              <a:spcBef>
                <a:spcPct val="0"/>
              </a:spcBef>
            </a:pPr>
            <a:r>
              <a:rPr lang="en-US" sz="9500">
                <a:solidFill>
                  <a:srgbClr val="06263F"/>
                </a:solidFill>
                <a:latin typeface="Clear Sans Bold"/>
              </a:rPr>
              <a:t>Hello!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19400" y="4016930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Utilizamos quando no meio da conversa a ligação cai e ao retornar não conseguimos sucesso. </a:t>
            </a:r>
            <a:endParaRPr lang="pt-BR" sz="4400" dirty="0">
              <a:solidFill>
                <a:schemeClr val="tx2">
                  <a:lumMod val="50000"/>
                </a:schemeClr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46534" y="11049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29692" y="12842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17 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LIGAÇÃO CAIU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4400" dirty="0">
                <a:solidFill>
                  <a:schemeClr val="bg1"/>
                </a:solidFill>
              </a:rPr>
              <a:t>Utilizamos quando é impossível prosseguir com o atendimento devido a qualidade da chamada.</a:t>
            </a:r>
            <a:endParaRPr lang="pt-BR" sz="4400" dirty="0">
              <a:solidFill>
                <a:schemeClr val="bg1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1049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12842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18 – LIGAÇÃO CHIANDO OU PICOTANDO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99622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  <a:sym typeface="Varela Round"/>
              </a:rPr>
              <a:t>Utilizamos quando a ligação já entra muda no ramal do operador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  <a:sym typeface="Varela Roun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1049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93158" y="12842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19 – LIGAÇÃO MUDA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95600" y="4144677"/>
            <a:ext cx="12673242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sym typeface="Varela Round"/>
              </a:rPr>
              <a:t>Utilizamos quando a ligação já entra muda no ramal do operador.</a:t>
            </a:r>
            <a:endParaRPr lang="pt-BR" sz="4400" dirty="0">
              <a:solidFill>
                <a:schemeClr val="bg1"/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733800" y="11811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16946" y="13604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20 – CLIENTE DESLIGOU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783921" y="7735137"/>
            <a:ext cx="10896599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(Fone só chama, ligação caiu, ligação chiando e picotando e ligação muda são tabulações que só possui no </a:t>
            </a:r>
            <a:r>
              <a:rPr lang="pt-BR" sz="28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Olos</a:t>
            </a:r>
            <a:r>
              <a:rPr lang="pt-BR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)</a:t>
            </a:r>
            <a:endParaRPr lang="pt-BR" sz="28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99622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Utilizamos quando o aluno não possui pendências para negociação no </a:t>
            </a:r>
            <a:r>
              <a:rPr lang="pt-BR" sz="4200" dirty="0" err="1">
                <a:solidFill>
                  <a:srgbClr val="06263F"/>
                </a:solidFill>
                <a:latin typeface="Clear Sans Bold"/>
              </a:rPr>
              <a:t>Cobrafix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46534" y="12573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29692" y="14366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21 – NÃO HÁ DÉBITOS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42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o aluno está com acordo direto pela instituição</a:t>
            </a:r>
            <a:r>
              <a:rPr lang="pt-BR" sz="4200" dirty="0" smtClean="0">
                <a:solidFill>
                  <a:srgbClr val="FFFFFF"/>
                </a:solidFill>
                <a:latin typeface="Clear Sans Bold"/>
              </a:rPr>
              <a:t>.</a:t>
            </a:r>
            <a:endParaRPr lang="pt-BR" sz="4200" dirty="0">
              <a:solidFill>
                <a:srgbClr val="FFFFF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581400" y="11049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64546" y="12842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22 – NEGOCIANDO NA INSTITUIÇÃO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95600" y="3238500"/>
            <a:ext cx="12673242" cy="348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O operador deverá utilizar o registro de “PREVENTIVO” e na observação realizar um resumo do contato, como por exemplo: “Aluno informa que recebeu o boleto e está de acordo com vencimento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”.</a:t>
            </a:r>
            <a:endParaRPr lang="pt-BR" sz="4200" dirty="0">
              <a:solidFill>
                <a:srgbClr val="06263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733800" y="10287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16958" y="12080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23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PREVENTIVO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o aluno informa estar desempregado</a:t>
            </a:r>
            <a:r>
              <a:rPr lang="pt-BR" sz="4200" dirty="0" smtClean="0">
                <a:solidFill>
                  <a:srgbClr val="FFFFFF"/>
                </a:solidFill>
                <a:latin typeface="Clear Sans Bold"/>
              </a:rPr>
              <a:t>.</a:t>
            </a:r>
            <a:endParaRPr lang="pt-BR" sz="42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07854" y="1306524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1000" y="1485900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24 – PERDA DE RENDA OU EMPREGO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048000" y="3695700"/>
            <a:ext cx="12673242" cy="2776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  <a:sym typeface="Varela Round"/>
              </a:rPr>
              <a:t>Utilizamos</a:t>
            </a:r>
            <a:r>
              <a:rPr lang="pt-BR" sz="4200" dirty="0">
                <a:solidFill>
                  <a:srgbClr val="06263F"/>
                </a:solidFill>
                <a:latin typeface="Clear Sans Bold"/>
              </a:rPr>
              <a:t> quando formalizamos o acordo. </a:t>
            </a:r>
            <a:r>
              <a:rPr lang="pt-BR" sz="4200" dirty="0">
                <a:solidFill>
                  <a:srgbClr val="06263F"/>
                </a:solidFill>
                <a:latin typeface="Clear Sans Bold"/>
              </a:rPr>
              <a:t>O registro deve ocorrer da seguinte maneira: Promessa, acordo formalizado e envio de boleto (não esquecer de atualizar o e-mail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).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86200" y="815776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69358" y="995152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25 – PROMESSA DE PAGAMENTO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687817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42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ao discar para o aluno a ligação é direcionada para a caixa postal</a:t>
            </a:r>
            <a:r>
              <a:rPr lang="pt-BR" sz="4200" dirty="0" smtClean="0">
                <a:solidFill>
                  <a:srgbClr val="FFFFFF"/>
                </a:solidFill>
                <a:latin typeface="Clear Sans Bold"/>
              </a:rPr>
              <a:t>.</a:t>
            </a:r>
            <a:endParaRPr lang="pt-BR" sz="4200" dirty="0">
              <a:solidFill>
                <a:srgbClr val="FFFFF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1049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12842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26 – RECADO NA CAIXA POSTAL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76242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495417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t="7157" b="7157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9444676" y="4476999"/>
            <a:ext cx="7814624" cy="165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06263F"/>
                </a:solidFill>
                <a:latin typeface="Clear Sans Bold"/>
              </a:rPr>
              <a:t>As ligações não irão voltar constantemente e as informações estarão sempre atualizadas no CRM.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444676" y="1970178"/>
            <a:ext cx="7814624" cy="1729359"/>
            <a:chOff x="0" y="0"/>
            <a:chExt cx="9252758" cy="20476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52758" cy="2047615"/>
            </a:xfrm>
            <a:custGeom>
              <a:avLst/>
              <a:gdLst/>
              <a:ahLst/>
              <a:cxnLst/>
              <a:rect l="l" t="t" r="r" b="b"/>
              <a:pathLst>
                <a:path w="9252758" h="2047615">
                  <a:moveTo>
                    <a:pt x="9252758" y="1023807"/>
                  </a:moveTo>
                  <a:lnTo>
                    <a:pt x="9252758" y="1023807"/>
                  </a:lnTo>
                  <a:cubicBezTo>
                    <a:pt x="9252758" y="1619117"/>
                    <a:pt x="8824387" y="2047615"/>
                    <a:pt x="8295813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8295813" y="0"/>
                  </a:lnTo>
                  <a:cubicBezTo>
                    <a:pt x="8824261" y="0"/>
                    <a:pt x="9252758" y="428371"/>
                    <a:pt x="9252758" y="1023807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9881082" y="2145879"/>
            <a:ext cx="6941811" cy="1416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Clear Sans Bold"/>
              </a:rPr>
              <a:t>Qual a importância da tabulação correta?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95600" y="3758064"/>
            <a:ext cx="12673242" cy="348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Utilizamos quando o aluno e/ou responsável não está e deixamos o recado. </a:t>
            </a:r>
            <a:r>
              <a:rPr lang="pt-BR" sz="4200" dirty="0">
                <a:solidFill>
                  <a:srgbClr val="06263F"/>
                </a:solidFill>
                <a:latin typeface="Clear Sans Bold"/>
              </a:rPr>
              <a:t>É necessário informar em linha: 0800 da filial, horário de atendimento do escritório, ressaltar a importância do retorno do aluno e solicitar um segundo telefone de contato.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10000" y="11811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93158" y="13604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27 – RECADO COM TERCEIROS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743200" y="4119673"/>
            <a:ext cx="12673242" cy="2071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o aluno e/ou responsável financeiro se recusa a confirmar os dados cadastrais</a:t>
            </a:r>
            <a:r>
              <a:rPr lang="pt-BR" sz="4200" dirty="0" smtClean="0">
                <a:solidFill>
                  <a:srgbClr val="FFFFFF"/>
                </a:solidFill>
                <a:latin typeface="Clear Sans Bold"/>
              </a:rPr>
              <a:t>.</a:t>
            </a:r>
            <a:endParaRPr lang="pt-BR" sz="4200" dirty="0">
              <a:solidFill>
                <a:srgbClr val="FFFFF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0287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12080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28 – RECUSA CONFIRMAR CADASTRO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99622"/>
            <a:ext cx="12673242" cy="136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Utilizado quando terceiros não querem anotar o recado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1811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93158" y="13604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29 – RECUSA RECADO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71800" y="2569339"/>
            <a:ext cx="12673242" cy="6735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pt-BR" sz="3600" dirty="0">
                <a:solidFill>
                  <a:srgbClr val="FFFFFF"/>
                </a:solidFill>
                <a:latin typeface="Clear Sans Bold"/>
              </a:rPr>
              <a:t>Utilizamos para as carteiras onde deve ocorrer o envio do cheque após a quitação e aluno entra em contato com o 0800 alegando que não recebeu o cheque em sua residência. Nos casos de cheques, o aluno somente terá acesso após o pagamento de TODOS os valores pendentes, ao contrário da reabilitação do SPC   e SERASA  que há a retirada após o pagamento da entrada. </a:t>
            </a:r>
          </a:p>
          <a:p>
            <a:endParaRPr lang="pt-BR" sz="3600" dirty="0">
              <a:solidFill>
                <a:srgbClr val="FFFFFF"/>
              </a:solidFill>
              <a:latin typeface="Clear Sans Bold"/>
            </a:endParaRPr>
          </a:p>
          <a:p>
            <a:pPr algn="just"/>
            <a:r>
              <a:rPr lang="pt-BR" sz="3600" dirty="0">
                <a:solidFill>
                  <a:srgbClr val="FFFFFF"/>
                </a:solidFill>
                <a:latin typeface="Clear Sans Bold"/>
              </a:rPr>
              <a:t>Realizando o pagamento, aguardar até cinco dias úteis pra baixa bancária total no sistema </a:t>
            </a:r>
            <a:r>
              <a:rPr lang="pt-BR" sz="3600" dirty="0" err="1">
                <a:solidFill>
                  <a:srgbClr val="FFFFFF"/>
                </a:solidFill>
                <a:latin typeface="Clear Sans Bold"/>
              </a:rPr>
              <a:t>Cobrafix</a:t>
            </a:r>
            <a:r>
              <a:rPr lang="pt-BR" sz="3600" dirty="0">
                <a:solidFill>
                  <a:srgbClr val="FFFFFF"/>
                </a:solidFill>
                <a:latin typeface="Clear Sans Bold"/>
              </a:rPr>
              <a:t> e enviar o comprovante de pagamento no e-mail da gestão da filial.</a:t>
            </a:r>
          </a:p>
          <a:p>
            <a:pPr marL="0" lvl="0" indent="0" algn="ctr">
              <a:lnSpc>
                <a:spcPts val="5544"/>
              </a:lnSpc>
            </a:pPr>
            <a:endParaRPr lang="en-US" sz="36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777803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957179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30 – RESGATE DE CHEQUE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64559"/>
            <a:ext cx="12673242" cy="348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Utilizamos quando o aluno e/ou responsável financeiro alega não ter condições, tem prazo superior a 3 dias do contato e/ou está sem previsão de pagamento. </a:t>
            </a:r>
            <a:r>
              <a:rPr lang="pt-BR" sz="4200" dirty="0">
                <a:solidFill>
                  <a:srgbClr val="06263F"/>
                </a:solidFill>
                <a:latin typeface="Clear Sans Bold"/>
              </a:rPr>
              <a:t>Informar ao aluno que as ações de cobrança não param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86200" y="11811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69358" y="13604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31 – SEM PREVISÃO DE PAGAMENTO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71800" y="4034299"/>
            <a:ext cx="12673242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5544"/>
              </a:lnSpc>
            </a:pP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o aluno retorna o contato no  0800 para obter informações de resposta de um contato anterior, exemplo: alega pagamento, inclusão de parcela etc. </a:t>
            </a:r>
            <a:endParaRPr lang="en-US" sz="42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26348" y="1154124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209494" y="1333500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32 – SOLICITAÇÃO ATENDIDA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667000" y="4107992"/>
            <a:ext cx="12673242" cy="2071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Utilizamos quando o aluno e/ou responsável financeiro não pode atender no momento e solicita retorno em um outro horário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962400" y="11049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45558" y="12842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33 – SOLICITAÇÃO DE RETORNO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71800" y="3744537"/>
            <a:ext cx="12673242" cy="348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FFFFFF"/>
                </a:solidFill>
                <a:latin typeface="Clear Sans Bold"/>
              </a:rPr>
              <a:t>Utilizamos quando o aluno alega ter trancado a matricula naquele período que o debito está em aberto.  </a:t>
            </a:r>
            <a:r>
              <a:rPr lang="pt-BR" sz="4200" dirty="0">
                <a:solidFill>
                  <a:srgbClr val="FFFFFF"/>
                </a:solidFill>
                <a:latin typeface="Clear Sans Bold"/>
              </a:rPr>
              <a:t>Necessário solicitar o comprovante de trancamento e enviar para o e-mail da gestão da filial</a:t>
            </a:r>
            <a:r>
              <a:rPr lang="pt-BR" sz="4200" dirty="0" smtClean="0">
                <a:solidFill>
                  <a:srgbClr val="FFFFFF"/>
                </a:solidFill>
                <a:latin typeface="Clear Sans Bold"/>
              </a:rPr>
              <a:t>.</a:t>
            </a:r>
            <a:endParaRPr lang="pt-BR" sz="42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86200" y="10287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269346" y="12080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34 – TRANCOU MATRÍCULA</a:t>
            </a:r>
            <a:endParaRPr lang="en-US" sz="3000" dirty="0">
              <a:solidFill>
                <a:srgbClr val="000000"/>
              </a:solidFill>
              <a:latin typeface="Clear Sans Regular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32555"/>
            <a:ext cx="12673242" cy="6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200" dirty="0">
                <a:solidFill>
                  <a:srgbClr val="06263F"/>
                </a:solidFill>
                <a:latin typeface="Clear Sans Bold"/>
              </a:rPr>
              <a:t>Usado quando a ura diz que o telefone não existe</a:t>
            </a:r>
            <a:r>
              <a:rPr lang="pt-BR" sz="4200" dirty="0" smtClean="0">
                <a:solidFill>
                  <a:srgbClr val="06263F"/>
                </a:solidFill>
                <a:latin typeface="Clear Sans Bold"/>
              </a:rPr>
              <a:t>.</a:t>
            </a:r>
            <a:endParaRPr lang="pt-BR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333500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93158" y="1512876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35 –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TELEFONE INEXISTENTE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5035480"/>
            <a:ext cx="12673242" cy="660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 dirty="0" err="1">
                <a:solidFill>
                  <a:srgbClr val="FFFFFF"/>
                </a:solidFill>
                <a:latin typeface="Clear Sans Bold"/>
              </a:rPr>
              <a:t>Quando</a:t>
            </a:r>
            <a:r>
              <a:rPr lang="en-US" sz="4200" dirty="0">
                <a:solidFill>
                  <a:srgbClr val="FFFFFF"/>
                </a:solidFill>
                <a:latin typeface="Clear Sans Bold"/>
              </a:rPr>
              <a:t> a </a:t>
            </a:r>
            <a:r>
              <a:rPr lang="en-US" sz="4200" dirty="0" err="1">
                <a:solidFill>
                  <a:srgbClr val="FFFFFF"/>
                </a:solidFill>
                <a:latin typeface="Clear Sans Bold"/>
              </a:rPr>
              <a:t>ligação</a:t>
            </a:r>
            <a:r>
              <a:rPr lang="en-US" sz="42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Clear Sans Bold"/>
              </a:rPr>
              <a:t>cai</a:t>
            </a:r>
            <a:r>
              <a:rPr lang="en-US" sz="42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Clear Sans Bold"/>
              </a:rPr>
              <a:t>na</a:t>
            </a:r>
            <a:r>
              <a:rPr lang="en-US" sz="4200" dirty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Clear Sans Bold"/>
              </a:rPr>
              <a:t>c</a:t>
            </a:r>
            <a:r>
              <a:rPr lang="en-US" sz="4200" dirty="0" err="1" smtClean="0">
                <a:solidFill>
                  <a:srgbClr val="FFFFFF"/>
                </a:solidFill>
                <a:latin typeface="Clear Sans Bold"/>
              </a:rPr>
              <a:t>aixa</a:t>
            </a:r>
            <a:r>
              <a:rPr lang="en-US" sz="4200" dirty="0" smtClean="0">
                <a:solidFill>
                  <a:srgbClr val="FFFFFF"/>
                </a:solidFill>
                <a:latin typeface="Clear Sans Bold"/>
              </a:rPr>
              <a:t> postal.</a:t>
            </a:r>
            <a:endParaRPr lang="en-US" sz="4200" dirty="0">
              <a:solidFill>
                <a:srgbClr val="FFFFF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657600" y="949393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40746" y="1128769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36 </a:t>
            </a:r>
            <a:r>
              <a:rPr lang="en-US" sz="3000" dirty="0">
                <a:solidFill>
                  <a:srgbClr val="000000"/>
                </a:solidFill>
                <a:latin typeface="Clear Sans Regular"/>
              </a:rPr>
              <a:t>- RECADO CAIXA POSTAL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87192"/>
            <a:ext cx="12673242" cy="2821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4400" dirty="0"/>
              <a:t>Utilizamos quando o aluno já possui um acordo em andamento e dentro do vencimento o mesmo apenas deseja a 02º via do boleto para pagamento.</a:t>
            </a:r>
          </a:p>
          <a:p>
            <a:pPr marL="0" lvl="0" indent="0" algn="ctr">
              <a:lnSpc>
                <a:spcPts val="5544"/>
              </a:lnSpc>
            </a:pPr>
            <a:endParaRPr lang="en-US" sz="4200" dirty="0">
              <a:solidFill>
                <a:srgbClr val="06263F"/>
              </a:solidFill>
              <a:latin typeface="Clear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562600" y="876300"/>
            <a:ext cx="7418988" cy="815951"/>
            <a:chOff x="0" y="0"/>
            <a:chExt cx="1849833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98334" cy="2034474"/>
            </a:xfrm>
            <a:custGeom>
              <a:avLst/>
              <a:gdLst/>
              <a:ahLst/>
              <a:cxnLst/>
              <a:rect l="l" t="t" r="r" b="b"/>
              <a:pathLst>
                <a:path w="18498334" h="2034474">
                  <a:moveTo>
                    <a:pt x="18498334" y="1017237"/>
                  </a:moveTo>
                  <a:lnTo>
                    <a:pt x="18498334" y="1017237"/>
                  </a:lnTo>
                  <a:cubicBezTo>
                    <a:pt x="18498334" y="1605976"/>
                    <a:pt x="18069964" y="2034474"/>
                    <a:pt x="17541390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7541390" y="0"/>
                  </a:lnTo>
                  <a:cubicBezTo>
                    <a:pt x="18069837" y="0"/>
                    <a:pt x="18498334" y="428371"/>
                    <a:pt x="1849833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643654" y="1055676"/>
            <a:ext cx="525688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lear Sans Regular Bold"/>
              </a:rPr>
              <a:t>1- SEGUNDA VIA DE BOLETO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80217"/>
            <a:ext cx="12673242" cy="67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>
                <a:solidFill>
                  <a:srgbClr val="06263F"/>
                </a:solidFill>
                <a:latin typeface="Clear Sans Bold"/>
              </a:rPr>
              <a:t>Deixou recado com o terceiro.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779242" y="925524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962400" y="1104900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37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RECADO COM TERCEIROS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5035480"/>
            <a:ext cx="12673242" cy="678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>
                <a:solidFill>
                  <a:srgbClr val="FFFFFF"/>
                </a:solidFill>
                <a:latin typeface="Clear Sans Bold"/>
              </a:rPr>
              <a:t>Cliente se recusou a anotar o 0800.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07854" y="1077924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1000" y="1257300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38 </a:t>
            </a:r>
            <a:r>
              <a:rPr lang="en-US" sz="3000" dirty="0">
                <a:solidFill>
                  <a:srgbClr val="000000"/>
                </a:solidFill>
                <a:latin typeface="Clear Sans Regular"/>
              </a:rPr>
              <a:t>- RECUSA A ANOTAR O RECADO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780217"/>
            <a:ext cx="12673242" cy="67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>
                <a:solidFill>
                  <a:srgbClr val="06263F"/>
                </a:solidFill>
                <a:latin typeface="Clear Sans Bold"/>
              </a:rPr>
              <a:t>Aluno se recusou a confirmar o CPF.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962400" y="841933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45558" y="1021309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39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RECUSA A CONFIRMAR CADASTRO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5035480"/>
            <a:ext cx="12673242" cy="678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>
                <a:solidFill>
                  <a:srgbClr val="FFFFFF"/>
                </a:solidFill>
                <a:latin typeface="Clear Sans Bold"/>
              </a:rPr>
              <a:t>Aluno alega problemas financeiros / desemprego.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10000" y="11811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1360476"/>
            <a:ext cx="98690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"/>
              </a:rPr>
              <a:t>40 </a:t>
            </a:r>
            <a:r>
              <a:rPr lang="en-US" sz="3000" dirty="0">
                <a:solidFill>
                  <a:srgbClr val="000000"/>
                </a:solidFill>
                <a:latin typeface="Clear Sans Regular"/>
              </a:rPr>
              <a:t>- SEM CONDIÇÕES DE PAGAMENTO / DESEMPREGADO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32555"/>
            <a:ext cx="12673242" cy="1374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44"/>
              </a:lnSpc>
            </a:pPr>
            <a:r>
              <a:rPr lang="en-US" sz="4200">
                <a:solidFill>
                  <a:srgbClr val="06263F"/>
                </a:solidFill>
                <a:latin typeface="Clear Sans Bold"/>
              </a:rPr>
              <a:t>Operador ultrapassou o tempo limite para tabulação.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55442" y="925524"/>
            <a:ext cx="10594930" cy="815951"/>
            <a:chOff x="0" y="0"/>
            <a:chExt cx="26417157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17157" cy="2034474"/>
            </a:xfrm>
            <a:custGeom>
              <a:avLst/>
              <a:gdLst/>
              <a:ahLst/>
              <a:cxnLst/>
              <a:rect l="l" t="t" r="r" b="b"/>
              <a:pathLst>
                <a:path w="26417157" h="2034474">
                  <a:moveTo>
                    <a:pt x="26417157" y="1017237"/>
                  </a:moveTo>
                  <a:lnTo>
                    <a:pt x="26417157" y="1017237"/>
                  </a:lnTo>
                  <a:cubicBezTo>
                    <a:pt x="26417157" y="1605976"/>
                    <a:pt x="25988786" y="2034474"/>
                    <a:pt x="2546021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460212" y="0"/>
                  </a:lnTo>
                  <a:cubicBezTo>
                    <a:pt x="25988659" y="0"/>
                    <a:pt x="26417157" y="428371"/>
                    <a:pt x="2641715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038600" y="1104900"/>
            <a:ext cx="10228613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41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TEMPO EXCEDIDO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71800" y="2781300"/>
            <a:ext cx="12673242" cy="6259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pt-BR" sz="2800" dirty="0">
                <a:solidFill>
                  <a:srgbClr val="FFFFFF"/>
                </a:solidFill>
                <a:latin typeface="Clear Sans Bold"/>
              </a:rPr>
              <a:t>LEMBRE-SE: </a:t>
            </a:r>
            <a:r>
              <a:rPr lang="pt-BR" sz="2800" dirty="0">
                <a:solidFill>
                  <a:srgbClr val="FFFFFF"/>
                </a:solidFill>
                <a:latin typeface="Clear Sans Bold"/>
                <a:sym typeface="Varela Round"/>
              </a:rPr>
              <a:t>Se necessário pode ser feito duas tabulações.</a:t>
            </a:r>
          </a:p>
          <a:p>
            <a:pPr algn="ctr">
              <a:lnSpc>
                <a:spcPts val="5544"/>
              </a:lnSpc>
            </a:pPr>
            <a:endParaRPr lang="pt-BR" sz="2800" dirty="0" smtClean="0">
              <a:solidFill>
                <a:srgbClr val="FFFFFF"/>
              </a:solidFill>
              <a:latin typeface="Clear Sans Bold"/>
              <a:sym typeface="Varela Round"/>
            </a:endParaRPr>
          </a:p>
          <a:p>
            <a:pPr algn="ctr">
              <a:lnSpc>
                <a:spcPts val="5544"/>
              </a:lnSpc>
            </a:pPr>
            <a:endParaRPr lang="pt-BR" sz="2800" dirty="0">
              <a:solidFill>
                <a:srgbClr val="FFFFFF"/>
              </a:solidFill>
              <a:latin typeface="Clear Sans Bold"/>
              <a:sym typeface="Varela Round"/>
            </a:endParaRPr>
          </a:p>
          <a:p>
            <a:pPr algn="ctr">
              <a:lnSpc>
                <a:spcPts val="5544"/>
              </a:lnSpc>
            </a:pPr>
            <a:r>
              <a:rPr lang="pt-BR" sz="2800" dirty="0">
                <a:solidFill>
                  <a:srgbClr val="FFFFFF"/>
                </a:solidFill>
                <a:latin typeface="Clear Sans Bold"/>
                <a:sym typeface="Varela Round"/>
              </a:rPr>
              <a:t>Exemplo: O aluno tem dois débitos, um ele reconhece como em aberto e faz a negociação, o outro débito ele já pagou.</a:t>
            </a:r>
          </a:p>
          <a:p>
            <a:pPr algn="ctr">
              <a:lnSpc>
                <a:spcPts val="5544"/>
              </a:lnSpc>
            </a:pPr>
            <a:r>
              <a:rPr lang="pt-BR" sz="2800" dirty="0">
                <a:solidFill>
                  <a:srgbClr val="FFFFFF"/>
                </a:solidFill>
                <a:latin typeface="Clear Sans Bold"/>
                <a:sym typeface="Varela Round"/>
              </a:rPr>
              <a:t>Neste caso, podemos fazer duas tabulações: “Alega Pagamento”  e “Promessa de Pagamento</a:t>
            </a:r>
            <a:r>
              <a:rPr lang="pt-BR" sz="2800" dirty="0" smtClean="0">
                <a:solidFill>
                  <a:srgbClr val="FFFFFF"/>
                </a:solidFill>
                <a:latin typeface="Clear Sans Bold"/>
                <a:sym typeface="Varela Round"/>
              </a:rPr>
              <a:t>”.</a:t>
            </a:r>
          </a:p>
          <a:p>
            <a:pPr algn="ctr">
              <a:lnSpc>
                <a:spcPts val="5544"/>
              </a:lnSpc>
            </a:pPr>
            <a:endParaRPr lang="pt-BR" sz="2800" dirty="0">
              <a:solidFill>
                <a:srgbClr val="FFFFFF"/>
              </a:solidFill>
              <a:latin typeface="Clear Sans Bold"/>
              <a:sym typeface="Varela Round"/>
            </a:endParaRPr>
          </a:p>
          <a:p>
            <a:pPr algn="ctr">
              <a:lnSpc>
                <a:spcPts val="5544"/>
              </a:lnSpc>
            </a:pPr>
            <a:r>
              <a:rPr lang="pt-BR" sz="2800" dirty="0">
                <a:solidFill>
                  <a:srgbClr val="FFFFFF"/>
                </a:solidFill>
                <a:latin typeface="Clear Sans Bold"/>
                <a:sym typeface="Varela Round"/>
              </a:rPr>
              <a:t>Todas as ligações devem ser tabuladas no sistema </a:t>
            </a:r>
            <a:r>
              <a:rPr lang="pt-BR" sz="2800" dirty="0" err="1">
                <a:solidFill>
                  <a:srgbClr val="FFFFFF"/>
                </a:solidFill>
                <a:latin typeface="Clear Sans Bold"/>
                <a:sym typeface="Varela Round"/>
              </a:rPr>
              <a:t>Cobrafix</a:t>
            </a:r>
            <a:r>
              <a:rPr lang="pt-BR" sz="2800" dirty="0">
                <a:solidFill>
                  <a:srgbClr val="FFFFFF"/>
                </a:solidFill>
                <a:latin typeface="Clear Sans Bold"/>
                <a:sym typeface="Varela Round"/>
              </a:rPr>
              <a:t> e </a:t>
            </a:r>
            <a:r>
              <a:rPr lang="pt-BR" sz="2800" dirty="0" err="1">
                <a:solidFill>
                  <a:srgbClr val="FFFFFF"/>
                </a:solidFill>
                <a:latin typeface="Clear Sans Bold"/>
                <a:sym typeface="Varela Round"/>
              </a:rPr>
              <a:t>Eaglle</a:t>
            </a:r>
            <a:r>
              <a:rPr lang="pt-BR" sz="2800" dirty="0" smtClean="0">
                <a:solidFill>
                  <a:srgbClr val="FFFFFF"/>
                </a:solidFill>
                <a:latin typeface="Clear Sans Bold"/>
                <a:sym typeface="Varela Round"/>
              </a:rPr>
              <a:t>.</a:t>
            </a:r>
            <a:endParaRPr lang="pt-BR" sz="2800" dirty="0">
              <a:solidFill>
                <a:srgbClr val="FFFFFF"/>
              </a:solidFill>
              <a:latin typeface="Clear Sans Bold"/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3810000" y="1181100"/>
            <a:ext cx="10635302" cy="815951"/>
            <a:chOff x="0" y="0"/>
            <a:chExt cx="26517818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17817" cy="2034474"/>
            </a:xfrm>
            <a:custGeom>
              <a:avLst/>
              <a:gdLst/>
              <a:ahLst/>
              <a:cxnLst/>
              <a:rect l="l" t="t" r="r" b="b"/>
              <a:pathLst>
                <a:path w="26517817" h="2034474">
                  <a:moveTo>
                    <a:pt x="26517817" y="1017237"/>
                  </a:moveTo>
                  <a:lnTo>
                    <a:pt x="26517817" y="1017237"/>
                  </a:lnTo>
                  <a:cubicBezTo>
                    <a:pt x="26517817" y="1605976"/>
                    <a:pt x="26089446" y="2034474"/>
                    <a:pt x="25560872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5560872" y="0"/>
                  </a:lnTo>
                  <a:cubicBezTo>
                    <a:pt x="26089319" y="0"/>
                    <a:pt x="26517817" y="428371"/>
                    <a:pt x="26517817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193146" y="1360476"/>
            <a:ext cx="9869010" cy="47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4000" dirty="0" smtClean="0">
                <a:solidFill>
                  <a:srgbClr val="000000"/>
                </a:solidFill>
                <a:latin typeface="Clear Sans Regular"/>
              </a:rPr>
              <a:t>OBSERVAÇÕES</a:t>
            </a:r>
            <a:endParaRPr lang="en-US" sz="4000" dirty="0">
              <a:solidFill>
                <a:srgbClr val="000000"/>
              </a:solidFill>
              <a:latin typeface="Clear Sans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420817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276242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495417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t="6188" r="14172" b="20361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9444676" y="4330890"/>
            <a:ext cx="7814624" cy="2649278"/>
            <a:chOff x="0" y="0"/>
            <a:chExt cx="9252758" cy="19243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52758" cy="1924311"/>
            </a:xfrm>
            <a:custGeom>
              <a:avLst/>
              <a:gdLst/>
              <a:ahLst/>
              <a:cxnLst/>
              <a:rect l="l" t="t" r="r" b="b"/>
              <a:pathLst>
                <a:path w="9252758" h="1924311">
                  <a:moveTo>
                    <a:pt x="9252758" y="962156"/>
                  </a:moveTo>
                  <a:lnTo>
                    <a:pt x="9252758" y="962156"/>
                  </a:lnTo>
                  <a:cubicBezTo>
                    <a:pt x="9252758" y="1495813"/>
                    <a:pt x="8824387" y="1924311"/>
                    <a:pt x="8295813" y="1924311"/>
                  </a:cubicBezTo>
                  <a:lnTo>
                    <a:pt x="956945" y="1924311"/>
                  </a:lnTo>
                  <a:cubicBezTo>
                    <a:pt x="428371" y="1924311"/>
                    <a:pt x="0" y="1495813"/>
                    <a:pt x="0" y="962156"/>
                  </a:cubicBezTo>
                  <a:lnTo>
                    <a:pt x="0" y="962156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8295813" y="0"/>
                  </a:lnTo>
                  <a:cubicBezTo>
                    <a:pt x="8824261" y="0"/>
                    <a:pt x="9252758" y="428371"/>
                    <a:pt x="9252758" y="962156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9881082" y="4492307"/>
            <a:ext cx="6941811" cy="2487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80"/>
              </a:lnSpc>
              <a:spcBef>
                <a:spcPct val="0"/>
              </a:spcBef>
            </a:pPr>
            <a:r>
              <a:rPr lang="en-US" sz="8800" dirty="0" err="1" smtClean="0">
                <a:solidFill>
                  <a:srgbClr val="FFFFFF"/>
                </a:solidFill>
                <a:latin typeface="Clear Sans Bold"/>
              </a:rPr>
              <a:t>Qualidade</a:t>
            </a:r>
            <a:r>
              <a:rPr lang="en-US" sz="8800" dirty="0" smtClean="0">
                <a:solidFill>
                  <a:srgbClr val="FFFFFF"/>
                </a:solidFill>
                <a:latin typeface="Clear Sans Bold"/>
              </a:rPr>
              <a:t> </a:t>
            </a:r>
            <a:r>
              <a:rPr lang="en-US" sz="8800" dirty="0" err="1">
                <a:solidFill>
                  <a:srgbClr val="FFFFFF"/>
                </a:solidFill>
                <a:latin typeface="Clear Sans Bold"/>
              </a:rPr>
              <a:t>e</a:t>
            </a:r>
            <a:r>
              <a:rPr lang="en-US" sz="8800" dirty="0" err="1" smtClean="0">
                <a:solidFill>
                  <a:srgbClr val="FFFFFF"/>
                </a:solidFill>
                <a:latin typeface="Clear Sans Bold"/>
              </a:rPr>
              <a:t>xplica</a:t>
            </a:r>
            <a:r>
              <a:rPr lang="en-US" sz="8800" dirty="0" smtClean="0">
                <a:solidFill>
                  <a:srgbClr val="FFFFFF"/>
                </a:solidFill>
                <a:latin typeface="Clear Sans Bold"/>
              </a:rPr>
              <a:t>?</a:t>
            </a:r>
            <a:endParaRPr lang="en-US" sz="8800" dirty="0">
              <a:solidFill>
                <a:srgbClr val="FFFFFF"/>
              </a:solidFill>
              <a:latin typeface="Clear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32554"/>
            <a:ext cx="12673242" cy="2942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dirty="0">
                <a:solidFill>
                  <a:schemeClr val="bg1"/>
                </a:solidFill>
              </a:rPr>
              <a:t>Utilizamos quando o aluno informa que entrou ou entrará com ação judicial contra o parceiro e/ou </a:t>
            </a:r>
            <a:r>
              <a:rPr lang="pt-BR" sz="4400" dirty="0" err="1">
                <a:solidFill>
                  <a:schemeClr val="bg1"/>
                </a:solidFill>
              </a:rPr>
              <a:t>Cobrafix</a:t>
            </a:r>
            <a:r>
              <a:rPr lang="pt-BR" sz="4400" dirty="0">
                <a:solidFill>
                  <a:schemeClr val="bg1"/>
                </a:solidFill>
              </a:rPr>
              <a:t>.</a:t>
            </a:r>
            <a:endParaRPr lang="pt-BR" sz="4400" dirty="0">
              <a:solidFill>
                <a:schemeClr val="bg1"/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114800" y="647930"/>
            <a:ext cx="10124776" cy="815951"/>
            <a:chOff x="0" y="0"/>
            <a:chExt cx="2524488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44884" cy="2034474"/>
            </a:xfrm>
            <a:custGeom>
              <a:avLst/>
              <a:gdLst/>
              <a:ahLst/>
              <a:cxnLst/>
              <a:rect l="l" t="t" r="r" b="b"/>
              <a:pathLst>
                <a:path w="25244884" h="2034474">
                  <a:moveTo>
                    <a:pt x="25244884" y="1017237"/>
                  </a:moveTo>
                  <a:lnTo>
                    <a:pt x="25244884" y="1017237"/>
                  </a:lnTo>
                  <a:cubicBezTo>
                    <a:pt x="25244884" y="1605976"/>
                    <a:pt x="24816513" y="2034474"/>
                    <a:pt x="24287939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4287939" y="0"/>
                  </a:lnTo>
                  <a:cubicBezTo>
                    <a:pt x="24816386" y="0"/>
                    <a:pt x="25244884" y="428371"/>
                    <a:pt x="2524488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446894" y="827306"/>
            <a:ext cx="946058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2 - AÇÃO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JUDICIAL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59273" y="4000500"/>
            <a:ext cx="12673242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Utilizamos sempre que algum responsável informa que o aluno é falecido. </a:t>
            </a:r>
          </a:p>
          <a:p>
            <a:pPr algn="ctr"/>
            <a:endParaRPr lang="pt-BR" sz="4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Devemos solicitar o atestado de óbito para envio às instituições</a:t>
            </a:r>
            <a:r>
              <a:rPr lang="pt-BR" sz="4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pt-BR" sz="4400" dirty="0">
              <a:solidFill>
                <a:schemeClr val="tx2">
                  <a:lumMod val="50000"/>
                </a:schemeClr>
              </a:solidFill>
              <a:sym typeface="Varela Roun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486400" y="876300"/>
            <a:ext cx="7418988" cy="815951"/>
            <a:chOff x="0" y="0"/>
            <a:chExt cx="1849833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98334" cy="2034474"/>
            </a:xfrm>
            <a:custGeom>
              <a:avLst/>
              <a:gdLst/>
              <a:ahLst/>
              <a:cxnLst/>
              <a:rect l="l" t="t" r="r" b="b"/>
              <a:pathLst>
                <a:path w="18498334" h="2034474">
                  <a:moveTo>
                    <a:pt x="18498334" y="1017237"/>
                  </a:moveTo>
                  <a:lnTo>
                    <a:pt x="18498334" y="1017237"/>
                  </a:lnTo>
                  <a:cubicBezTo>
                    <a:pt x="18498334" y="1605976"/>
                    <a:pt x="18069964" y="2034474"/>
                    <a:pt x="17541390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7541390" y="0"/>
                  </a:lnTo>
                  <a:cubicBezTo>
                    <a:pt x="18069837" y="0"/>
                    <a:pt x="18498334" y="428371"/>
                    <a:pt x="1849833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567454" y="1055676"/>
            <a:ext cx="525688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3 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– ALUNO FALECIDO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280298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19400" y="4686300"/>
            <a:ext cx="12673242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Utilizamos para as carteiras que renegociamos a parcela do acordo em atraso.</a:t>
            </a:r>
            <a:endParaRPr lang="pt-BR" sz="3600" dirty="0">
              <a:solidFill>
                <a:schemeClr val="bg1"/>
              </a:solidFill>
              <a:sym typeface="Varela Round"/>
            </a:endParaRPr>
          </a:p>
          <a:p>
            <a:pPr algn="ctr"/>
            <a:endParaRPr lang="pt-BR" sz="3600" dirty="0" smtClean="0">
              <a:solidFill>
                <a:schemeClr val="bg1"/>
              </a:solidFill>
            </a:endParaRPr>
          </a:p>
          <a:p>
            <a:pPr algn="ctr"/>
            <a:endParaRPr lang="pt-BR" sz="3600" dirty="0">
              <a:solidFill>
                <a:schemeClr val="bg1"/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038600" y="1104900"/>
            <a:ext cx="10124776" cy="815951"/>
            <a:chOff x="0" y="0"/>
            <a:chExt cx="2524488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44884" cy="2034474"/>
            </a:xfrm>
            <a:custGeom>
              <a:avLst/>
              <a:gdLst/>
              <a:ahLst/>
              <a:cxnLst/>
              <a:rect l="l" t="t" r="r" b="b"/>
              <a:pathLst>
                <a:path w="25244884" h="2034474">
                  <a:moveTo>
                    <a:pt x="25244884" y="1017237"/>
                  </a:moveTo>
                  <a:lnTo>
                    <a:pt x="25244884" y="1017237"/>
                  </a:lnTo>
                  <a:cubicBezTo>
                    <a:pt x="25244884" y="1605976"/>
                    <a:pt x="24816513" y="2034474"/>
                    <a:pt x="24287939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4287939" y="0"/>
                  </a:lnTo>
                  <a:cubicBezTo>
                    <a:pt x="24816386" y="0"/>
                    <a:pt x="25244884" y="428371"/>
                    <a:pt x="2524488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370693" y="1284275"/>
            <a:ext cx="946058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4 – ACORDO RENEGOCIADO</a:t>
            </a:r>
            <a:endParaRPr lang="en-US" sz="3000" dirty="0">
              <a:solidFill>
                <a:srgbClr val="000000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606018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2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60AEB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4451960"/>
            <a:ext cx="12673242" cy="2942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400" dirty="0">
                <a:solidFill>
                  <a:schemeClr val="tx2">
                    <a:lumMod val="50000"/>
                  </a:schemeClr>
                </a:solidFill>
              </a:rPr>
              <a:t>Utilizamos quando é identificado que aluno possui um acordo em andamento e não possui outros débitos em aberto para negociação.</a:t>
            </a:r>
            <a:endParaRPr lang="pt-BR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410200" y="876300"/>
            <a:ext cx="7418988" cy="815951"/>
            <a:chOff x="0" y="0"/>
            <a:chExt cx="1849833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98334" cy="2034474"/>
            </a:xfrm>
            <a:custGeom>
              <a:avLst/>
              <a:gdLst/>
              <a:ahLst/>
              <a:cxnLst/>
              <a:rect l="l" t="t" r="r" b="b"/>
              <a:pathLst>
                <a:path w="18498334" h="2034474">
                  <a:moveTo>
                    <a:pt x="18498334" y="1017237"/>
                  </a:moveTo>
                  <a:lnTo>
                    <a:pt x="18498334" y="1017237"/>
                  </a:lnTo>
                  <a:cubicBezTo>
                    <a:pt x="18498334" y="1605976"/>
                    <a:pt x="18069964" y="2034474"/>
                    <a:pt x="17541390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7541390" y="0"/>
                  </a:lnTo>
                  <a:cubicBezTo>
                    <a:pt x="18069837" y="0"/>
                    <a:pt x="18498334" y="428371"/>
                    <a:pt x="1849833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491254" y="1055676"/>
            <a:ext cx="525688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5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ACORDO EM ANDAMENTO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AE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06263F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971800" y="2476500"/>
            <a:ext cx="12673242" cy="3447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Utilizamos para uma negociação em andamento e que o aluno nos solicita retorno em um horário alternativo para fechar a negociação. Devemos preencher com todas as informações da negociação no momento do contato </a:t>
            </a:r>
            <a:r>
              <a:rPr lang="pt-BR" sz="3200" b="1" dirty="0">
                <a:solidFill>
                  <a:schemeClr val="bg1"/>
                </a:solidFill>
              </a:rPr>
              <a:t>(data para retorno, valores e forma de pagamento informado)</a:t>
            </a:r>
            <a:r>
              <a:rPr lang="pt-BR" sz="3200" dirty="0">
                <a:solidFill>
                  <a:schemeClr val="bg1"/>
                </a:solidFill>
              </a:rPr>
              <a:t>. Caso o mesmo retorne no 0800, facilitará o atendimento.</a:t>
            </a:r>
          </a:p>
          <a:p>
            <a:pPr algn="ctr"/>
            <a:endParaRPr lang="pt-BR" sz="3200" dirty="0" smtClean="0"/>
          </a:p>
          <a:p>
            <a:pPr algn="ctr"/>
            <a:endParaRPr lang="pt-BR" sz="3200" dirty="0"/>
          </a:p>
        </p:txBody>
      </p:sp>
      <p:grpSp>
        <p:nvGrpSpPr>
          <p:cNvPr id="5" name="Group 5"/>
          <p:cNvGrpSpPr/>
          <p:nvPr/>
        </p:nvGrpSpPr>
        <p:grpSpPr>
          <a:xfrm>
            <a:off x="4081611" y="193755"/>
            <a:ext cx="10124776" cy="815951"/>
            <a:chOff x="0" y="0"/>
            <a:chExt cx="25244884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244884" cy="2034474"/>
            </a:xfrm>
            <a:custGeom>
              <a:avLst/>
              <a:gdLst/>
              <a:ahLst/>
              <a:cxnLst/>
              <a:rect l="l" t="t" r="r" b="b"/>
              <a:pathLst>
                <a:path w="25244884" h="2034474">
                  <a:moveTo>
                    <a:pt x="25244884" y="1017237"/>
                  </a:moveTo>
                  <a:lnTo>
                    <a:pt x="25244884" y="1017237"/>
                  </a:lnTo>
                  <a:cubicBezTo>
                    <a:pt x="25244884" y="1605976"/>
                    <a:pt x="24816513" y="2034474"/>
                    <a:pt x="24287939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24287939" y="0"/>
                  </a:lnTo>
                  <a:cubicBezTo>
                    <a:pt x="24816386" y="0"/>
                    <a:pt x="25244884" y="428371"/>
                    <a:pt x="25244884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413704" y="373130"/>
            <a:ext cx="946058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6</a:t>
            </a:r>
            <a:r>
              <a:rPr lang="en-US" sz="3000" dirty="0" smtClean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Clear Sans Regular Bold"/>
              </a:rPr>
              <a:t>- AGENDAMENTO/RETORNO DO DIA</a:t>
            </a:r>
          </a:p>
        </p:txBody>
      </p:sp>
      <p:sp>
        <p:nvSpPr>
          <p:cNvPr id="8" name="Retângulo 7"/>
          <p:cNvSpPr/>
          <p:nvPr/>
        </p:nvSpPr>
        <p:spPr>
          <a:xfrm>
            <a:off x="3593421" y="6743700"/>
            <a:ext cx="1143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Nessa ocorrência devemos usar como data limite retorno em até 3 dias. Caso o aluno solicite retorno superior a essa data, devemos preencher com a ocorrência de “sem previsão de pagamento”. Porém, caso o aluno entre em contato em outros canais de atendimento com interesse em formalizar o acordo, o mesmo ficará para a receita desse operador que prestou o último atendimento.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1324</Words>
  <Application>Microsoft Office PowerPoint</Application>
  <PresentationFormat>Personalizar</PresentationFormat>
  <Paragraphs>108</Paragraphs>
  <Slides>46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54" baseType="lpstr">
      <vt:lpstr>Clear Sans Regular</vt:lpstr>
      <vt:lpstr>Clear Sans Regular Bold</vt:lpstr>
      <vt:lpstr>Arial</vt:lpstr>
      <vt:lpstr>Varela Round</vt:lpstr>
      <vt:lpstr>Clear Sans Bold</vt:lpstr>
      <vt:lpstr>Calibri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Árvore de ocorrências</dc:title>
  <dc:creator>Marcia Maria</dc:creator>
  <cp:lastModifiedBy>Jaqueline Luzia Peixoto Gonçalves</cp:lastModifiedBy>
  <cp:revision>8</cp:revision>
  <dcterms:created xsi:type="dcterms:W3CDTF">2006-08-16T00:00:00Z</dcterms:created>
  <dcterms:modified xsi:type="dcterms:W3CDTF">2022-08-30T19:59:41Z</dcterms:modified>
  <dc:identifier>DAFIyNKoFS0</dc:identifier>
</cp:coreProperties>
</file>