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8"/>
  </p:notesMasterIdLst>
  <p:sldIdLst>
    <p:sldId id="256" r:id="rId2"/>
    <p:sldId id="257" r:id="rId3"/>
    <p:sldId id="310" r:id="rId4"/>
    <p:sldId id="311" r:id="rId5"/>
    <p:sldId id="312" r:id="rId6"/>
    <p:sldId id="313" r:id="rId7"/>
  </p:sldIdLst>
  <p:sldSz cx="9144000" cy="5143500" type="screen16x9"/>
  <p:notesSz cx="6858000" cy="9144000"/>
  <p:embeddedFontLst>
    <p:embeddedFont>
      <p:font typeface="Open Sans Light" panose="020B0604020202020204" charset="0"/>
      <p:regular r:id="rId9"/>
      <p:bold r:id="rId10"/>
      <p:italic r:id="rId11"/>
      <p:boldItalic r:id="rId12"/>
    </p:embeddedFont>
    <p:embeddedFont>
      <p:font typeface="Abel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60" y="138"/>
      </p:cViewPr>
      <p:guideLst>
        <p:guide orient="horz" pos="32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930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1342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7977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0139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3600118" flipH="1">
            <a:off x="1682245" y="1771522"/>
            <a:ext cx="2374941" cy="2054109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flipH="1">
            <a:off x="3843900" y="-7875"/>
            <a:ext cx="5300100" cy="5143500"/>
          </a:xfrm>
          <a:prstGeom prst="snip1Rect">
            <a:avLst>
              <a:gd name="adj" fmla="val 2285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l="201" t="35073" r="15736"/>
          <a:stretch/>
        </p:blipFill>
        <p:spPr>
          <a:xfrm>
            <a:off x="0" y="1819275"/>
            <a:ext cx="7686677" cy="3339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391781" y="482025"/>
            <a:ext cx="39612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5885921" y="2006250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R="14081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body" idx="1"/>
          </p:nvPr>
        </p:nvSpPr>
        <p:spPr>
          <a:xfrm>
            <a:off x="642050" y="1096575"/>
            <a:ext cx="4463400" cy="33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tamaran Light"/>
              <a:buChar char="⬣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alphaLcPeriod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romanLcPeriod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arabicPeriod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alphaLcPeriod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Catamaran Light"/>
              <a:buAutoNum type="romanLcPeriod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ctrTitle"/>
          </p:nvPr>
        </p:nvSpPr>
        <p:spPr>
          <a:xfrm>
            <a:off x="610474" y="371750"/>
            <a:ext cx="4372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4" name="Google Shape;134;p2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Char char="●"/>
              <a:defRPr sz="18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2"/>
          <p:cNvSpPr txBox="1">
            <a:spLocks noGrp="1"/>
          </p:cNvSpPr>
          <p:nvPr>
            <p:ph type="ctrTitle"/>
          </p:nvPr>
        </p:nvSpPr>
        <p:spPr>
          <a:xfrm>
            <a:off x="158045" y="120781"/>
            <a:ext cx="8240092" cy="1782300"/>
          </a:xfrm>
          <a:prstGeom prst="rect">
            <a:avLst/>
          </a:prstGeom>
        </p:spPr>
        <p:txBody>
          <a:bodyPr spcFirstLastPara="1" wrap="square" lIns="91425" tIns="91425" rIns="13665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 smtClean="0">
                <a:solidFill>
                  <a:schemeClr val="accent4">
                    <a:lumMod val="50000"/>
                  </a:schemeClr>
                </a:solidFill>
              </a:rPr>
              <a:t>UNICARIOCA</a:t>
            </a:r>
            <a:endParaRPr sz="8000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156" name="Google Shape;156;p32"/>
          <p:cNvCxnSpPr/>
          <p:nvPr/>
        </p:nvCxnSpPr>
        <p:spPr>
          <a:xfrm>
            <a:off x="8135150" y="-47075"/>
            <a:ext cx="0" cy="7857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Google Shape;155;p32"/>
          <p:cNvSpPr txBox="1">
            <a:spLocks/>
          </p:cNvSpPr>
          <p:nvPr/>
        </p:nvSpPr>
        <p:spPr>
          <a:xfrm>
            <a:off x="2122313" y="1011931"/>
            <a:ext cx="8240092" cy="1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136650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bel"/>
              <a:buNone/>
              <a:defRPr sz="48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ctr"/>
            <a:r>
              <a:rPr lang="pt-BR" sz="3200" i="1" dirty="0" smtClean="0">
                <a:solidFill>
                  <a:schemeClr val="accent4">
                    <a:lumMod val="50000"/>
                  </a:schemeClr>
                </a:solidFill>
              </a:rPr>
              <a:t>TABELA </a:t>
            </a:r>
            <a:r>
              <a:rPr lang="pt-BR" sz="3200" i="1" smtClean="0">
                <a:solidFill>
                  <a:schemeClr val="accent4">
                    <a:lumMod val="50000"/>
                  </a:schemeClr>
                </a:solidFill>
              </a:rPr>
              <a:t>DE PREÇOS – EAD E SEMI</a:t>
            </a:r>
            <a:endParaRPr lang="pt-BR" sz="3200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322064"/>
              </p:ext>
            </p:extLst>
          </p:nvPr>
        </p:nvGraphicFramePr>
        <p:xfrm>
          <a:off x="112889" y="1580443"/>
          <a:ext cx="8873067" cy="2243813"/>
        </p:xfrm>
        <a:graphic>
          <a:graphicData uri="http://schemas.openxmlformats.org/drawingml/2006/table">
            <a:tbl>
              <a:tblPr/>
              <a:tblGrid>
                <a:gridCol w="3014133">
                  <a:extLst>
                    <a:ext uri="{9D8B030D-6E8A-4147-A177-3AD203B41FA5}">
                      <a16:colId xmlns:a16="http://schemas.microsoft.com/office/drawing/2014/main" val="4278507352"/>
                    </a:ext>
                  </a:extLst>
                </a:gridCol>
                <a:gridCol w="1715911">
                  <a:extLst>
                    <a:ext uri="{9D8B030D-6E8A-4147-A177-3AD203B41FA5}">
                      <a16:colId xmlns:a16="http://schemas.microsoft.com/office/drawing/2014/main" val="1619473978"/>
                    </a:ext>
                  </a:extLst>
                </a:gridCol>
                <a:gridCol w="1456267">
                  <a:extLst>
                    <a:ext uri="{9D8B030D-6E8A-4147-A177-3AD203B41FA5}">
                      <a16:colId xmlns:a16="http://schemas.microsoft.com/office/drawing/2014/main" val="175491750"/>
                    </a:ext>
                  </a:extLst>
                </a:gridCol>
                <a:gridCol w="1531266">
                  <a:extLst>
                    <a:ext uri="{9D8B030D-6E8A-4147-A177-3AD203B41FA5}">
                      <a16:colId xmlns:a16="http://schemas.microsoft.com/office/drawing/2014/main" val="1934086817"/>
                    </a:ext>
                  </a:extLst>
                </a:gridCol>
                <a:gridCol w="1155490">
                  <a:extLst>
                    <a:ext uri="{9D8B030D-6E8A-4147-A177-3AD203B41FA5}">
                      <a16:colId xmlns:a16="http://schemas.microsoft.com/office/drawing/2014/main" val="2454927352"/>
                    </a:ext>
                  </a:extLst>
                </a:gridCol>
              </a:tblGrid>
              <a:tr h="5260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MODALIDADE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TABELA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COM DESCONTO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QUANT. DISCIPLINAS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756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810173"/>
                  </a:ext>
                </a:extLst>
              </a:tr>
              <a:tr h="32038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ADMINISTRAÇÃO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429,00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300,30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452233"/>
                  </a:ext>
                </a:extLst>
              </a:tr>
              <a:tr h="32038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BIOMEDICINA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SEMIPRESENCIAL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489,00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342,30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136962"/>
                  </a:ext>
                </a:extLst>
              </a:tr>
              <a:tr h="32038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CIÊNCIAS CONTÁBEIS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429,00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300,30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042456"/>
                  </a:ext>
                </a:extLst>
              </a:tr>
              <a:tr h="32038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CST EM COMÉRCIO EXTERIOR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339,00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237,30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908064"/>
                  </a:ext>
                </a:extLst>
              </a:tr>
              <a:tr h="32038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CST EM DESENV. DE SOFTWARE MULTIPLATAFORMA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489,00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342,30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99637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147366"/>
              </p:ext>
            </p:extLst>
          </p:nvPr>
        </p:nvGraphicFramePr>
        <p:xfrm>
          <a:off x="169332" y="1151466"/>
          <a:ext cx="8873068" cy="3143921"/>
        </p:xfrm>
        <a:graphic>
          <a:graphicData uri="http://schemas.openxmlformats.org/drawingml/2006/table">
            <a:tbl>
              <a:tblPr/>
              <a:tblGrid>
                <a:gridCol w="3138312">
                  <a:extLst>
                    <a:ext uri="{9D8B030D-6E8A-4147-A177-3AD203B41FA5}">
                      <a16:colId xmlns:a16="http://schemas.microsoft.com/office/drawing/2014/main" val="1267954238"/>
                    </a:ext>
                  </a:extLst>
                </a:gridCol>
                <a:gridCol w="1580445">
                  <a:extLst>
                    <a:ext uri="{9D8B030D-6E8A-4147-A177-3AD203B41FA5}">
                      <a16:colId xmlns:a16="http://schemas.microsoft.com/office/drawing/2014/main" val="492065952"/>
                    </a:ext>
                  </a:extLst>
                </a:gridCol>
                <a:gridCol w="1444978">
                  <a:extLst>
                    <a:ext uri="{9D8B030D-6E8A-4147-A177-3AD203B41FA5}">
                      <a16:colId xmlns:a16="http://schemas.microsoft.com/office/drawing/2014/main" val="202227818"/>
                    </a:ext>
                  </a:extLst>
                </a:gridCol>
                <a:gridCol w="1553842">
                  <a:extLst>
                    <a:ext uri="{9D8B030D-6E8A-4147-A177-3AD203B41FA5}">
                      <a16:colId xmlns:a16="http://schemas.microsoft.com/office/drawing/2014/main" val="727460354"/>
                    </a:ext>
                  </a:extLst>
                </a:gridCol>
                <a:gridCol w="1155491">
                  <a:extLst>
                    <a:ext uri="{9D8B030D-6E8A-4147-A177-3AD203B41FA5}">
                      <a16:colId xmlns:a16="http://schemas.microsoft.com/office/drawing/2014/main" val="2820924172"/>
                    </a:ext>
                  </a:extLst>
                </a:gridCol>
              </a:tblGrid>
              <a:tr h="7214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MODALIDADE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TABELA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COM DESCONTO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QUANT. DISCIPLINAS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756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827077"/>
                  </a:ext>
                </a:extLst>
              </a:tr>
              <a:tr h="4844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CST EM GESTÃO COMERCIAL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339,00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237,30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441720"/>
                  </a:ext>
                </a:extLst>
              </a:tr>
              <a:tr h="4844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CST EM GESTÃO FINANCEIRA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339,00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237,30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101570"/>
                  </a:ext>
                </a:extLst>
              </a:tr>
              <a:tr h="4844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CST EM GESTÃO HOSPITALAR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489,00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342,30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834968"/>
                  </a:ext>
                </a:extLst>
              </a:tr>
              <a:tr h="4844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CST EM LOGÍSTICA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339,00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237,30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489266"/>
                  </a:ext>
                </a:extLst>
              </a:tr>
              <a:tr h="48449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CST EM MARKETING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399,00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279,30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365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975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389389"/>
              </p:ext>
            </p:extLst>
          </p:nvPr>
        </p:nvGraphicFramePr>
        <p:xfrm>
          <a:off x="146755" y="959556"/>
          <a:ext cx="8884355" cy="3369697"/>
        </p:xfrm>
        <a:graphic>
          <a:graphicData uri="http://schemas.openxmlformats.org/drawingml/2006/table">
            <a:tbl>
              <a:tblPr/>
              <a:tblGrid>
                <a:gridCol w="2968978">
                  <a:extLst>
                    <a:ext uri="{9D8B030D-6E8A-4147-A177-3AD203B41FA5}">
                      <a16:colId xmlns:a16="http://schemas.microsoft.com/office/drawing/2014/main" val="966155509"/>
                    </a:ext>
                  </a:extLst>
                </a:gridCol>
                <a:gridCol w="1817511">
                  <a:extLst>
                    <a:ext uri="{9D8B030D-6E8A-4147-A177-3AD203B41FA5}">
                      <a16:colId xmlns:a16="http://schemas.microsoft.com/office/drawing/2014/main" val="157649709"/>
                    </a:ext>
                  </a:extLst>
                </a:gridCol>
                <a:gridCol w="1241778">
                  <a:extLst>
                    <a:ext uri="{9D8B030D-6E8A-4147-A177-3AD203B41FA5}">
                      <a16:colId xmlns:a16="http://schemas.microsoft.com/office/drawing/2014/main" val="12489179"/>
                    </a:ext>
                  </a:extLst>
                </a:gridCol>
                <a:gridCol w="1467556">
                  <a:extLst>
                    <a:ext uri="{9D8B030D-6E8A-4147-A177-3AD203B41FA5}">
                      <a16:colId xmlns:a16="http://schemas.microsoft.com/office/drawing/2014/main" val="1929564258"/>
                    </a:ext>
                  </a:extLst>
                </a:gridCol>
                <a:gridCol w="1388532">
                  <a:extLst>
                    <a:ext uri="{9D8B030D-6E8A-4147-A177-3AD203B41FA5}">
                      <a16:colId xmlns:a16="http://schemas.microsoft.com/office/drawing/2014/main" val="665264195"/>
                    </a:ext>
                  </a:extLst>
                </a:gridCol>
              </a:tblGrid>
              <a:tr h="77326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MODALIDADE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TABELA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COM DESCONTO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QUANT. DISCIPLINAS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756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878307"/>
                  </a:ext>
                </a:extLst>
              </a:tr>
              <a:tr h="519287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CST ESTÉTICA E COSMÉTICA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SEMIPRESENCIAL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489,00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342,30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322894"/>
                  </a:ext>
                </a:extLst>
              </a:tr>
              <a:tr h="519287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CST PROCESSOS GERENCIAIS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339,00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237,30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321041"/>
                  </a:ext>
                </a:extLst>
              </a:tr>
              <a:tr h="519287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EDUCAÇÃO FÍSICA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SEMIPRESENCIAL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489,00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342,30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869560"/>
                  </a:ext>
                </a:extLst>
              </a:tr>
              <a:tr h="519287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EDUCAÇÃO FÍSICA - LIC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SEMIPRESENCIAL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489,00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342,30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61614"/>
                  </a:ext>
                </a:extLst>
              </a:tr>
              <a:tr h="519287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ENGENHARIA DE COMPUTAÇÃO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459,00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321,30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2453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8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896696"/>
              </p:ext>
            </p:extLst>
          </p:nvPr>
        </p:nvGraphicFramePr>
        <p:xfrm>
          <a:off x="146755" y="1625603"/>
          <a:ext cx="8884355" cy="2914330"/>
        </p:xfrm>
        <a:graphic>
          <a:graphicData uri="http://schemas.openxmlformats.org/drawingml/2006/table">
            <a:tbl>
              <a:tblPr/>
              <a:tblGrid>
                <a:gridCol w="2867378">
                  <a:extLst>
                    <a:ext uri="{9D8B030D-6E8A-4147-A177-3AD203B41FA5}">
                      <a16:colId xmlns:a16="http://schemas.microsoft.com/office/drawing/2014/main" val="282394032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891315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462352117"/>
                    </a:ext>
                  </a:extLst>
                </a:gridCol>
                <a:gridCol w="1710417">
                  <a:extLst>
                    <a:ext uri="{9D8B030D-6E8A-4147-A177-3AD203B41FA5}">
                      <a16:colId xmlns:a16="http://schemas.microsoft.com/office/drawing/2014/main" val="4181525951"/>
                    </a:ext>
                  </a:extLst>
                </a:gridCol>
                <a:gridCol w="1156960">
                  <a:extLst>
                    <a:ext uri="{9D8B030D-6E8A-4147-A177-3AD203B41FA5}">
                      <a16:colId xmlns:a16="http://schemas.microsoft.com/office/drawing/2014/main" val="2365803763"/>
                    </a:ext>
                  </a:extLst>
                </a:gridCol>
              </a:tblGrid>
              <a:tr h="790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MODALIDADE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TABELA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COM DESCONTO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QUANT. DISCIPLINAS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756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642661"/>
                  </a:ext>
                </a:extLst>
              </a:tr>
              <a:tr h="5309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ENGENHARIA DE PRODUÇÃO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459,00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321,30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791558"/>
                  </a:ext>
                </a:extLst>
              </a:tr>
              <a:tr h="5309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FISIOTERAPIA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SEMIPRESENCIAL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639,00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447,30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531739"/>
                  </a:ext>
                </a:extLst>
              </a:tr>
              <a:tr h="5309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GESTÃO DE RH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339,00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237,30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506424"/>
                  </a:ext>
                </a:extLst>
              </a:tr>
              <a:tr h="5309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HISTÓRIA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339,00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237,30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10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261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917664"/>
              </p:ext>
            </p:extLst>
          </p:nvPr>
        </p:nvGraphicFramePr>
        <p:xfrm>
          <a:off x="124178" y="1298222"/>
          <a:ext cx="8827912" cy="2689156"/>
        </p:xfrm>
        <a:graphic>
          <a:graphicData uri="http://schemas.openxmlformats.org/drawingml/2006/table">
            <a:tbl>
              <a:tblPr/>
              <a:tblGrid>
                <a:gridCol w="2731911">
                  <a:extLst>
                    <a:ext uri="{9D8B030D-6E8A-4147-A177-3AD203B41FA5}">
                      <a16:colId xmlns:a16="http://schemas.microsoft.com/office/drawing/2014/main" val="1667883948"/>
                    </a:ext>
                  </a:extLst>
                </a:gridCol>
                <a:gridCol w="1761067">
                  <a:extLst>
                    <a:ext uri="{9D8B030D-6E8A-4147-A177-3AD203B41FA5}">
                      <a16:colId xmlns:a16="http://schemas.microsoft.com/office/drawing/2014/main" val="3128840139"/>
                    </a:ext>
                  </a:extLst>
                </a:gridCol>
                <a:gridCol w="1490133">
                  <a:extLst>
                    <a:ext uri="{9D8B030D-6E8A-4147-A177-3AD203B41FA5}">
                      <a16:colId xmlns:a16="http://schemas.microsoft.com/office/drawing/2014/main" val="477099317"/>
                    </a:ext>
                  </a:extLst>
                </a:gridCol>
                <a:gridCol w="1695191">
                  <a:extLst>
                    <a:ext uri="{9D8B030D-6E8A-4147-A177-3AD203B41FA5}">
                      <a16:colId xmlns:a16="http://schemas.microsoft.com/office/drawing/2014/main" val="1377775457"/>
                    </a:ext>
                  </a:extLst>
                </a:gridCol>
                <a:gridCol w="1149610">
                  <a:extLst>
                    <a:ext uri="{9D8B030D-6E8A-4147-A177-3AD203B41FA5}">
                      <a16:colId xmlns:a16="http://schemas.microsoft.com/office/drawing/2014/main" val="37787664"/>
                    </a:ext>
                  </a:extLst>
                </a:gridCol>
              </a:tblGrid>
              <a:tr h="72951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MODALIDADE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TABELA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COM DESCONTO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QUANT. DISCIPLINAS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756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237833"/>
                  </a:ext>
                </a:extLst>
              </a:tr>
              <a:tr h="48991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LETRAS - PORT/INGLÊS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339,00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237,30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652981"/>
                  </a:ext>
                </a:extLst>
              </a:tr>
              <a:tr h="48991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LETRAS - PORT/LIT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339,00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237,30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140506"/>
                  </a:ext>
                </a:extLst>
              </a:tr>
              <a:tr h="48991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PEDAGOGIA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369,00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258,30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092088"/>
                  </a:ext>
                </a:extLst>
              </a:tr>
              <a:tr h="48991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SERVIÇO SOCIAL - EAD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339,00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237,30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080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807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hitecture Studio by Slidesgo">
  <a:themeElements>
    <a:clrScheme name="Simple Light">
      <a:dk1>
        <a:srgbClr val="2E1B11"/>
      </a:dk1>
      <a:lt1>
        <a:srgbClr val="F4F4F4"/>
      </a:lt1>
      <a:dk2>
        <a:srgbClr val="595959"/>
      </a:dk2>
      <a:lt2>
        <a:srgbClr val="EEEEEE"/>
      </a:lt2>
      <a:accent1>
        <a:srgbClr val="AED694"/>
      </a:accent1>
      <a:accent2>
        <a:srgbClr val="DDE2D9"/>
      </a:accent2>
      <a:accent3>
        <a:srgbClr val="B4D3A0"/>
      </a:accent3>
      <a:accent4>
        <a:srgbClr val="AECC9A"/>
      </a:accent4>
      <a:accent5>
        <a:srgbClr val="93AD81"/>
      </a:accent5>
      <a:accent6>
        <a:srgbClr val="829C71"/>
      </a:accent6>
      <a:hlink>
        <a:srgbClr val="6C83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398</Words>
  <Application>Microsoft Office PowerPoint</Application>
  <PresentationFormat>Apresentação na tela (16:9)</PresentationFormat>
  <Paragraphs>142</Paragraphs>
  <Slides>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2" baseType="lpstr">
      <vt:lpstr>Arial</vt:lpstr>
      <vt:lpstr>Catamaran Light</vt:lpstr>
      <vt:lpstr>Open Sans Light</vt:lpstr>
      <vt:lpstr>Abel</vt:lpstr>
      <vt:lpstr>Calibri</vt:lpstr>
      <vt:lpstr>Architecture Studio by Slidesgo</vt:lpstr>
      <vt:lpstr>UNICARIOCA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CURSOS PRESENCIAIS UNINORTE E UNIRON</dc:title>
  <dc:creator>Jaqueline Luzia Peixoto Gonçalves</dc:creator>
  <cp:lastModifiedBy>Jaqueline Luzia Peixoto Gonçalves</cp:lastModifiedBy>
  <cp:revision>9</cp:revision>
  <dcterms:modified xsi:type="dcterms:W3CDTF">2022-07-13T18:12:09Z</dcterms:modified>
</cp:coreProperties>
</file>