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1"/>
  </p:notesMasterIdLst>
  <p:sldIdLst>
    <p:sldId id="256" r:id="rId2"/>
    <p:sldId id="257" r:id="rId3"/>
    <p:sldId id="303" r:id="rId4"/>
    <p:sldId id="304" r:id="rId5"/>
    <p:sldId id="305" r:id="rId6"/>
    <p:sldId id="306" r:id="rId7"/>
    <p:sldId id="307" r:id="rId8"/>
    <p:sldId id="308" r:id="rId9"/>
    <p:sldId id="309" r:id="rId10"/>
  </p:sldIdLst>
  <p:sldSz cx="9144000" cy="5143500" type="screen16x9"/>
  <p:notesSz cx="6858000" cy="9144000"/>
  <p:embeddedFontLst>
    <p:embeddedFont>
      <p:font typeface="Open Sans Light" panose="020B0604020202020204" charset="0"/>
      <p:regular r:id="rId12"/>
      <p:bold r:id="rId13"/>
      <p:italic r:id="rId14"/>
      <p:boldItalic r:id="rId15"/>
    </p:embeddedFont>
    <p:embeddedFont>
      <p:font typeface="Abel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" y="276"/>
      </p:cViewPr>
      <p:guideLst>
        <p:guide orient="horz" pos="32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68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4490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367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7761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9049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4741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1710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3600118" flipH="1">
            <a:off x="1682245" y="1771522"/>
            <a:ext cx="2374941" cy="2054109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3843900" y="-7875"/>
            <a:ext cx="5300100" cy="5143500"/>
          </a:xfrm>
          <a:prstGeom prst="snip1Rect">
            <a:avLst>
              <a:gd name="adj" fmla="val 2285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l="201" t="35073" r="15736"/>
          <a:stretch/>
        </p:blipFill>
        <p:spPr>
          <a:xfrm>
            <a:off x="0" y="1819275"/>
            <a:ext cx="7686677" cy="333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391781" y="482025"/>
            <a:ext cx="39612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885921" y="200625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R="14081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642050" y="1096575"/>
            <a:ext cx="4463400" cy="3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tamaran Light"/>
              <a:buChar char="⬣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rabicPeriod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ctrTitle"/>
          </p:nvPr>
        </p:nvSpPr>
        <p:spPr>
          <a:xfrm>
            <a:off x="610474" y="371750"/>
            <a:ext cx="437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Char char="●"/>
              <a:defRPr sz="18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 txBox="1">
            <a:spLocks noGrp="1"/>
          </p:cNvSpPr>
          <p:nvPr>
            <p:ph type="ctrTitle"/>
          </p:nvPr>
        </p:nvSpPr>
        <p:spPr>
          <a:xfrm>
            <a:off x="158045" y="120781"/>
            <a:ext cx="8240092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>
                <a:solidFill>
                  <a:schemeClr val="accent4">
                    <a:lumMod val="50000"/>
                  </a:schemeClr>
                </a:solidFill>
              </a:rPr>
              <a:t>UNICARIOCA</a:t>
            </a:r>
            <a:endParaRPr sz="80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56" name="Google Shape;156;p32"/>
          <p:cNvCxnSpPr/>
          <p:nvPr/>
        </p:nvCxnSpPr>
        <p:spPr>
          <a:xfrm>
            <a:off x="8135150" y="-47075"/>
            <a:ext cx="0" cy="7857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55;p32"/>
          <p:cNvSpPr txBox="1">
            <a:spLocks/>
          </p:cNvSpPr>
          <p:nvPr/>
        </p:nvSpPr>
        <p:spPr>
          <a:xfrm>
            <a:off x="2122313" y="1011931"/>
            <a:ext cx="8240092" cy="1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bel"/>
              <a:buNone/>
              <a:defRPr sz="48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3200" i="1" smtClean="0">
                <a:solidFill>
                  <a:schemeClr val="accent4">
                    <a:lumMod val="50000"/>
                  </a:schemeClr>
                </a:solidFill>
              </a:rPr>
              <a:t>CAMPANHAS PROMOCIONAIS</a:t>
            </a:r>
            <a:br>
              <a:rPr lang="pt-BR" sz="3200" i="1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pt-BR" sz="3200" i="1" smtClean="0">
                <a:solidFill>
                  <a:schemeClr val="accent4">
                    <a:lumMod val="50000"/>
                  </a:schemeClr>
                </a:solidFill>
              </a:rPr>
              <a:t>PROMOÇÕES VIGENTES</a:t>
            </a:r>
            <a:endParaRPr lang="pt-BR" sz="32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2009422" y="2337506"/>
            <a:ext cx="5633156" cy="26183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451557" y="0"/>
            <a:ext cx="8240092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>
                <a:solidFill>
                  <a:schemeClr val="accent4">
                    <a:lumMod val="50000"/>
                  </a:schemeClr>
                </a:solidFill>
              </a:rPr>
              <a:t>VESTIBULAR / ENEM – GRADUAÇÃO PRESENCIAL</a:t>
            </a:r>
            <a:endParaRPr sz="5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760133" y="249250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</a:rPr>
              <a:t>50% de Desconto na Primeira </a:t>
            </a:r>
            <a:r>
              <a:rPr lang="pt-BR" sz="1600" dirty="0" smtClean="0">
                <a:latin typeface="Calibri" panose="020F0502020204030204" pitchFamily="34" charset="0"/>
              </a:rPr>
              <a:t>Mensalidade;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30</a:t>
            </a:r>
            <a:r>
              <a:rPr lang="pt-BR" sz="1600" dirty="0">
                <a:latin typeface="Calibri" panose="020F0502020204030204" pitchFamily="34" charset="0"/>
              </a:rPr>
              <a:t>% de Desconto da 2ª a 6ª </a:t>
            </a:r>
            <a:r>
              <a:rPr lang="pt-BR" sz="1600" dirty="0" smtClean="0">
                <a:latin typeface="Calibri" panose="020F0502020204030204" pitchFamily="34" charset="0"/>
              </a:rPr>
              <a:t>mensalidade;</a:t>
            </a:r>
          </a:p>
          <a:p>
            <a:endParaRPr lang="pt-BR" sz="16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25</a:t>
            </a:r>
            <a:r>
              <a:rPr lang="pt-BR" sz="1600" dirty="0">
                <a:latin typeface="Calibri" panose="020F0502020204030204" pitchFamily="34" charset="0"/>
              </a:rPr>
              <a:t>% de Desconto 2º </a:t>
            </a:r>
            <a:r>
              <a:rPr lang="pt-BR" sz="1600" dirty="0" smtClean="0">
                <a:latin typeface="Calibri" panose="020F0502020204030204" pitchFamily="34" charset="0"/>
              </a:rPr>
              <a:t>Semestre;</a:t>
            </a:r>
          </a:p>
          <a:p>
            <a:endParaRPr lang="pt-BR" sz="16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20</a:t>
            </a:r>
            <a:r>
              <a:rPr lang="pt-BR" sz="1600" dirty="0">
                <a:latin typeface="Calibri" panose="020F0502020204030204" pitchFamily="34" charset="0"/>
              </a:rPr>
              <a:t>% de Desconto 3º </a:t>
            </a:r>
            <a:r>
              <a:rPr lang="pt-BR" sz="1600" dirty="0" smtClean="0">
                <a:latin typeface="Calibri" panose="020F0502020204030204" pitchFamily="34" charset="0"/>
              </a:rPr>
              <a:t>Semestre;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15</a:t>
            </a:r>
            <a:r>
              <a:rPr lang="pt-BR" sz="1600" dirty="0">
                <a:latin typeface="Calibri" panose="020F0502020204030204" pitchFamily="34" charset="0"/>
              </a:rPr>
              <a:t>% de Desconto 4º Semestre em </a:t>
            </a:r>
            <a:r>
              <a:rPr lang="pt-BR" sz="1600" dirty="0" smtClean="0">
                <a:latin typeface="Calibri" panose="020F0502020204030204" pitchFamily="34" charset="0"/>
              </a:rPr>
              <a:t>diante.</a:t>
            </a:r>
            <a:r>
              <a:rPr lang="pt-BR" sz="1600" dirty="0" smtClean="0"/>
              <a:t> 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2009422" y="2337506"/>
            <a:ext cx="5633156" cy="26183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237066" y="101600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4">
                    <a:lumMod val="50000"/>
                  </a:schemeClr>
                </a:solidFill>
              </a:rPr>
              <a:t>VESTIBULAR / ENEM – GRADUAÇÃO EAD/SEMI PRESENCIAL</a:t>
            </a:r>
            <a:endParaRPr sz="4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867377" y="2419621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latin typeface="Calibri" panose="020F0502020204030204" pitchFamily="34" charset="0"/>
              </a:rPr>
              <a:t>R$ 49,00 na Primeira </a:t>
            </a:r>
            <a:r>
              <a:rPr lang="pt-BR" sz="1600" dirty="0" smtClean="0">
                <a:latin typeface="Calibri" panose="020F0502020204030204" pitchFamily="34" charset="0"/>
              </a:rPr>
              <a:t>Mensalidade;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30</a:t>
            </a:r>
            <a:r>
              <a:rPr lang="pt-BR" sz="1600" dirty="0">
                <a:latin typeface="Calibri" panose="020F0502020204030204" pitchFamily="34" charset="0"/>
              </a:rPr>
              <a:t>% de Desconto da 2ª a 6ª </a:t>
            </a:r>
            <a:r>
              <a:rPr lang="pt-BR" sz="1600" dirty="0" smtClean="0">
                <a:latin typeface="Calibri" panose="020F0502020204030204" pitchFamily="34" charset="0"/>
              </a:rPr>
              <a:t>mensalidade;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25</a:t>
            </a:r>
            <a:r>
              <a:rPr lang="pt-BR" sz="1600" dirty="0">
                <a:latin typeface="Calibri" panose="020F0502020204030204" pitchFamily="34" charset="0"/>
              </a:rPr>
              <a:t>% de Desconto 2º </a:t>
            </a:r>
            <a:r>
              <a:rPr lang="pt-BR" sz="1600" dirty="0" smtClean="0">
                <a:latin typeface="Calibri" panose="020F0502020204030204" pitchFamily="34" charset="0"/>
              </a:rPr>
              <a:t>Semestre;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20</a:t>
            </a:r>
            <a:r>
              <a:rPr lang="pt-BR" sz="1600" dirty="0">
                <a:latin typeface="Calibri" panose="020F0502020204030204" pitchFamily="34" charset="0"/>
              </a:rPr>
              <a:t>% de Desconto 3º </a:t>
            </a:r>
            <a:r>
              <a:rPr lang="pt-BR" sz="1600" dirty="0" smtClean="0">
                <a:latin typeface="Calibri" panose="020F0502020204030204" pitchFamily="34" charset="0"/>
              </a:rPr>
              <a:t>Semestre;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Calibri" panose="020F0502020204030204" pitchFamily="34" charset="0"/>
              </a:rPr>
              <a:t>15</a:t>
            </a:r>
            <a:r>
              <a:rPr lang="pt-BR" sz="1600" dirty="0">
                <a:latin typeface="Calibri" panose="020F0502020204030204" pitchFamily="34" charset="0"/>
              </a:rPr>
              <a:t>% de Desconto 4º Semestre em diante</a:t>
            </a:r>
            <a:r>
              <a:rPr lang="pt-BR" dirty="0"/>
              <a:t/>
            </a:r>
            <a:br>
              <a:rPr lang="pt-BR" dirty="0"/>
            </a:b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5203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2009422" y="2337506"/>
            <a:ext cx="5633156" cy="26183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237066" y="101600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4">
                    <a:lumMod val="50000"/>
                  </a:schemeClr>
                </a:solidFill>
              </a:rPr>
              <a:t>SEGUNDA GRADUAÇÃO / TRANSFERÊNCIA</a:t>
            </a:r>
            <a:endParaRPr sz="4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291645" y="3322732"/>
            <a:ext cx="5068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40% de desconto em todo o curso.</a:t>
            </a:r>
            <a:r>
              <a:rPr lang="pt-BR" sz="2000" dirty="0"/>
              <a:t/>
            </a:r>
            <a:br>
              <a:rPr lang="pt-BR" sz="20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0069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282223" y="1579436"/>
            <a:ext cx="5633156" cy="9041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158044" y="-828557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4">
                    <a:lumMod val="50000"/>
                  </a:schemeClr>
                </a:solidFill>
              </a:rPr>
              <a:t>REABERTURA</a:t>
            </a:r>
            <a:endParaRPr sz="6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82223" y="1652559"/>
            <a:ext cx="5068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R$49,00 na Primeira Mensalidade;</a:t>
            </a:r>
          </a:p>
          <a:p>
            <a:r>
              <a:rPr lang="pt-BR" sz="2400" dirty="0" smtClean="0">
                <a:latin typeface="Calibri" panose="020F0502020204030204" pitchFamily="34" charset="0"/>
              </a:rPr>
              <a:t>+ 30% no restante do curso.</a:t>
            </a:r>
            <a:r>
              <a:rPr lang="pt-BR" sz="2000" dirty="0"/>
              <a:t/>
            </a:r>
            <a:br>
              <a:rPr lang="pt-BR" sz="2000" dirty="0"/>
            </a:br>
            <a:endParaRPr lang="pt-BR" sz="2400" dirty="0"/>
          </a:p>
        </p:txBody>
      </p:sp>
      <p:sp>
        <p:nvSpPr>
          <p:cNvPr id="5" name="Google Shape;155;p32"/>
          <p:cNvSpPr txBox="1">
            <a:spLocks/>
          </p:cNvSpPr>
          <p:nvPr/>
        </p:nvSpPr>
        <p:spPr>
          <a:xfrm>
            <a:off x="-51199" y="953743"/>
            <a:ext cx="4504267" cy="62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None/>
              <a:defRPr sz="22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GRADUAÇÃO – EAD E SEMI</a:t>
            </a:r>
            <a:endParaRPr lang="pt-BR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Google Shape;155;p32"/>
          <p:cNvSpPr txBox="1">
            <a:spLocks/>
          </p:cNvSpPr>
          <p:nvPr/>
        </p:nvSpPr>
        <p:spPr>
          <a:xfrm>
            <a:off x="158044" y="2926011"/>
            <a:ext cx="4504267" cy="62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None/>
              <a:defRPr sz="22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GRADUAÇÃO – PRESENCIAL</a:t>
            </a:r>
            <a:endParaRPr lang="pt-BR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282223" y="3830131"/>
            <a:ext cx="5633156" cy="9041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82223" y="3866338"/>
            <a:ext cx="5068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</a:rPr>
              <a:t>R$299,00 na Primeira Mensalidade;</a:t>
            </a:r>
          </a:p>
          <a:p>
            <a:r>
              <a:rPr lang="pt-BR" sz="2400" dirty="0" smtClean="0">
                <a:latin typeface="Calibri" panose="020F0502020204030204" pitchFamily="34" charset="0"/>
              </a:rPr>
              <a:t>+ 30% no restante do curso.</a:t>
            </a:r>
            <a:r>
              <a:rPr lang="pt-BR" sz="2000" dirty="0"/>
              <a:t/>
            </a:r>
            <a:br>
              <a:rPr lang="pt-BR" sz="20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96145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282223" y="1579436"/>
            <a:ext cx="5633156" cy="9041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90310" y="-693143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4">
                    <a:lumMod val="50000"/>
                  </a:schemeClr>
                </a:solidFill>
              </a:rPr>
              <a:t>PARCEIROS</a:t>
            </a:r>
            <a:endParaRPr sz="6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82223" y="1652559"/>
            <a:ext cx="50687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/>
              <a:t>25% de desconto em todo o curso.</a:t>
            </a:r>
            <a:r>
              <a:rPr lang="pt-BR" sz="2000" dirty="0"/>
              <a:t/>
            </a:r>
            <a:br>
              <a:rPr lang="pt-BR" sz="2000" dirty="0"/>
            </a:br>
            <a:endParaRPr lang="pt-BR" sz="2400" dirty="0"/>
          </a:p>
        </p:txBody>
      </p:sp>
      <p:sp>
        <p:nvSpPr>
          <p:cNvPr id="5" name="Google Shape;155;p32"/>
          <p:cNvSpPr txBox="1">
            <a:spLocks/>
          </p:cNvSpPr>
          <p:nvPr/>
        </p:nvSpPr>
        <p:spPr>
          <a:xfrm>
            <a:off x="-603956" y="921282"/>
            <a:ext cx="4504267" cy="62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None/>
              <a:defRPr sz="22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CONVÊNIO EMPRESAS</a:t>
            </a:r>
            <a:endParaRPr lang="pt-BR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Google Shape;155;p32"/>
          <p:cNvSpPr txBox="1">
            <a:spLocks/>
          </p:cNvSpPr>
          <p:nvPr/>
        </p:nvSpPr>
        <p:spPr>
          <a:xfrm>
            <a:off x="-508000" y="3109249"/>
            <a:ext cx="8816623" cy="62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None/>
              <a:defRPr sz="22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2000" dirty="0" smtClean="0">
                <a:solidFill>
                  <a:schemeClr val="accent4">
                    <a:lumMod val="50000"/>
                  </a:schemeClr>
                </a:solidFill>
              </a:rPr>
              <a:t>QUERO BOLSA / EDUCA + BRASIL / MINHA ESCOLA MINHA VIDA / AMIGO EDU</a:t>
            </a:r>
            <a:endParaRPr lang="pt-BR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282223" y="3747048"/>
            <a:ext cx="5633156" cy="9041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82223" y="3866338"/>
            <a:ext cx="506871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25% de desconto em todo o curso.</a:t>
            </a:r>
            <a:r>
              <a:rPr lang="pt-BR" sz="2400" dirty="0"/>
              <a:t/>
            </a:r>
            <a:br>
              <a:rPr lang="pt-BR" sz="2400" dirty="0"/>
            </a:br>
            <a:endParaRPr lang="pt-BR" sz="2800" dirty="0"/>
          </a:p>
          <a:p>
            <a:r>
              <a:rPr lang="pt-BR" sz="2000" dirty="0"/>
              <a:t/>
            </a:r>
            <a:br>
              <a:rPr lang="pt-BR" sz="2000" dirty="0"/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21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428979" y="1484495"/>
            <a:ext cx="7179733" cy="33538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90310" y="-693143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4">
                    <a:lumMod val="50000"/>
                  </a:schemeClr>
                </a:solidFill>
              </a:rPr>
              <a:t>FIES</a:t>
            </a:r>
            <a:endParaRPr sz="6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78932" y="1546975"/>
            <a:ext cx="682978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Não ter concluído o ensino superior</a:t>
            </a:r>
            <a:r>
              <a:rPr lang="pt-BR" sz="18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Ter participado do ENEM a partir de 2010, com média superior a 450 pontos e nota maior que zero na redação</a:t>
            </a:r>
            <a:r>
              <a:rPr lang="pt-BR" sz="18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Renda per capita de até 3 (três) salários mínimos </a:t>
            </a:r>
            <a:r>
              <a:rPr lang="pt-BR" sz="1800" dirty="0" smtClean="0"/>
              <a:t>nacional;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Inscrição pelo site: https://acessounico.mec.gov.br/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Mais informações: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/>
              <a:t>https://unicarioca.edu.br/bolsas-financiamentos/fies</a:t>
            </a:r>
            <a:r>
              <a:rPr lang="pt-BR" sz="1800" dirty="0"/>
              <a:t/>
            </a:r>
            <a:br>
              <a:rPr lang="pt-BR" sz="1800" dirty="0"/>
            </a:br>
            <a:endParaRPr lang="pt-BR" sz="2000" dirty="0"/>
          </a:p>
        </p:txBody>
      </p:sp>
      <p:sp>
        <p:nvSpPr>
          <p:cNvPr id="5" name="Google Shape;155;p32"/>
          <p:cNvSpPr txBox="1">
            <a:spLocks/>
          </p:cNvSpPr>
          <p:nvPr/>
        </p:nvSpPr>
        <p:spPr>
          <a:xfrm>
            <a:off x="-603956" y="921282"/>
            <a:ext cx="4504267" cy="62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None/>
              <a:defRPr sz="22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bel"/>
              <a:buNone/>
              <a:defRPr sz="18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2800" dirty="0" smtClean="0">
                <a:solidFill>
                  <a:schemeClr val="accent4">
                    <a:lumMod val="50000"/>
                  </a:schemeClr>
                </a:solidFill>
              </a:rPr>
              <a:t>REGRAS BÁSICAS</a:t>
            </a:r>
            <a:endParaRPr lang="pt-BR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8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964802" y="1902183"/>
            <a:ext cx="7179733" cy="261419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259643" y="-57721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accent4">
                    <a:lumMod val="50000"/>
                  </a:schemeClr>
                </a:solidFill>
              </a:rPr>
              <a:t>PRA VALER / PARCELAMENTO UNICARIOCA</a:t>
            </a:r>
            <a:endParaRPr sz="4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39777" y="2071515"/>
            <a:ext cx="68297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/>
              <a:t>Alunos que financiarem via </a:t>
            </a:r>
            <a:r>
              <a:rPr lang="pt-BR" sz="1800" dirty="0" err="1"/>
              <a:t>Pravaler</a:t>
            </a:r>
            <a:r>
              <a:rPr lang="pt-BR" sz="1800" dirty="0"/>
              <a:t> ou usarem o Parcelamento </a:t>
            </a:r>
            <a:r>
              <a:rPr lang="pt-BR" sz="1800" dirty="0" err="1"/>
              <a:t>UniCarioca</a:t>
            </a:r>
            <a:r>
              <a:rPr lang="pt-BR" sz="1800" dirty="0"/>
              <a:t> (</a:t>
            </a:r>
            <a:r>
              <a:rPr lang="pt-BR" sz="1800" dirty="0" err="1"/>
              <a:t>Creduc</a:t>
            </a:r>
            <a:r>
              <a:rPr lang="pt-BR" sz="1800" dirty="0"/>
              <a:t>)</a:t>
            </a:r>
            <a:br>
              <a:rPr lang="pt-BR" sz="1800" dirty="0"/>
            </a:br>
            <a:r>
              <a:rPr lang="pt-BR" sz="1800" dirty="0"/>
              <a:t/>
            </a:r>
            <a:br>
              <a:rPr lang="pt-BR" sz="1800" dirty="0"/>
            </a:br>
            <a:r>
              <a:rPr lang="pt-BR" sz="1800" dirty="0"/>
              <a:t>Terão direito a 20% de Desconto em todo o Curso + Financiamento / Parcelamento</a:t>
            </a:r>
            <a:br>
              <a:rPr lang="pt-BR" sz="1800" dirty="0"/>
            </a:br>
            <a:r>
              <a:rPr lang="pt-BR" sz="1800" b="1" dirty="0"/>
              <a:t>Válido para calouros e veteranos</a:t>
            </a:r>
            <a:br>
              <a:rPr lang="pt-BR" sz="1800" b="1" dirty="0"/>
            </a:br>
            <a:r>
              <a:rPr lang="pt-BR" sz="1800" dirty="0"/>
              <a:t/>
            </a:r>
            <a:br>
              <a:rPr lang="pt-BR" sz="1800" dirty="0"/>
            </a:br>
            <a:r>
              <a:rPr lang="pt-BR" sz="1800" dirty="0"/>
              <a:t>Mais detalhes no site: https://unicarioca.edu.br/</a:t>
            </a:r>
            <a:br>
              <a:rPr lang="pt-BR" sz="1800" dirty="0"/>
            </a:br>
            <a:r>
              <a:rPr lang="pt-BR" sz="1800" dirty="0"/>
              <a:t/>
            </a:r>
            <a:br>
              <a:rPr lang="pt-BR" sz="1800" dirty="0"/>
            </a:b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59850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/>
          <p:cNvSpPr/>
          <p:nvPr/>
        </p:nvSpPr>
        <p:spPr>
          <a:xfrm>
            <a:off x="964802" y="1902183"/>
            <a:ext cx="7179733" cy="261419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55;p32"/>
          <p:cNvSpPr txBox="1">
            <a:spLocks noGrp="1"/>
          </p:cNvSpPr>
          <p:nvPr>
            <p:ph type="ctrTitle"/>
          </p:nvPr>
        </p:nvSpPr>
        <p:spPr>
          <a:xfrm>
            <a:off x="259642" y="-574579"/>
            <a:ext cx="8590049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4">
                    <a:lumMod val="50000"/>
                  </a:schemeClr>
                </a:solidFill>
              </a:rPr>
              <a:t>BOLSA SANTANDER</a:t>
            </a:r>
            <a:endParaRPr sz="6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39777" y="2071515"/>
            <a:ext cx="68297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/>
              <a:t>Programa Santander </a:t>
            </a:r>
            <a:r>
              <a:rPr lang="pt-BR" sz="1800" dirty="0" smtClean="0"/>
              <a:t>Graduação;</a:t>
            </a:r>
          </a:p>
          <a:p>
            <a:r>
              <a:rPr lang="pt-BR" sz="1800" dirty="0"/>
              <a:t/>
            </a:r>
            <a:br>
              <a:rPr lang="pt-BR" sz="1800" dirty="0"/>
            </a:br>
            <a:r>
              <a:rPr lang="pt-BR" sz="1800" dirty="0"/>
              <a:t>Programa Cartão SX </a:t>
            </a:r>
            <a:r>
              <a:rPr lang="pt-BR" sz="1800" dirty="0" smtClean="0"/>
              <a:t>Universitário;</a:t>
            </a:r>
          </a:p>
          <a:p>
            <a:r>
              <a:rPr lang="pt-BR" sz="1800" dirty="0"/>
              <a:t/>
            </a:r>
            <a:br>
              <a:rPr lang="pt-BR" sz="1800" dirty="0"/>
            </a:br>
            <a:r>
              <a:rPr lang="pt-BR" sz="1800" dirty="0"/>
              <a:t>Programa Superamos Juntos</a:t>
            </a:r>
            <a:br>
              <a:rPr lang="pt-BR" sz="1800" dirty="0"/>
            </a:br>
            <a:r>
              <a:rPr lang="pt-BR" sz="1800" dirty="0"/>
              <a:t/>
            </a:r>
            <a:br>
              <a:rPr lang="pt-BR" sz="1800" dirty="0"/>
            </a:br>
            <a:r>
              <a:rPr lang="pt-BR" sz="1800" dirty="0"/>
              <a:t>Mais informações:  https://unicarioca.edu.br/bolsas-financiamentos/programa-de-bolsas-santander-universidades</a:t>
            </a:r>
            <a:br>
              <a:rPr lang="pt-BR" sz="1800" dirty="0"/>
            </a:br>
            <a:r>
              <a:rPr lang="pt-BR" sz="1800" dirty="0"/>
              <a:t/>
            </a:r>
            <a:br>
              <a:rPr lang="pt-BR" sz="1800" dirty="0"/>
            </a:br>
            <a:r>
              <a:rPr lang="pt-BR" sz="1800" dirty="0"/>
              <a:t/>
            </a:r>
            <a:br>
              <a:rPr lang="pt-BR" sz="1800" dirty="0"/>
            </a:b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59195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hitecture Studio by Slidesgo">
  <a:themeElements>
    <a:clrScheme name="Simple Light">
      <a:dk1>
        <a:srgbClr val="2E1B11"/>
      </a:dk1>
      <a:lt1>
        <a:srgbClr val="F4F4F4"/>
      </a:lt1>
      <a:dk2>
        <a:srgbClr val="595959"/>
      </a:dk2>
      <a:lt2>
        <a:srgbClr val="EEEEEE"/>
      </a:lt2>
      <a:accent1>
        <a:srgbClr val="AED694"/>
      </a:accent1>
      <a:accent2>
        <a:srgbClr val="DDE2D9"/>
      </a:accent2>
      <a:accent3>
        <a:srgbClr val="B4D3A0"/>
      </a:accent3>
      <a:accent4>
        <a:srgbClr val="AECC9A"/>
      </a:accent4>
      <a:accent5>
        <a:srgbClr val="93AD81"/>
      </a:accent5>
      <a:accent6>
        <a:srgbClr val="829C71"/>
      </a:accent6>
      <a:hlink>
        <a:srgbClr val="6C83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253</Words>
  <Application>Microsoft Office PowerPoint</Application>
  <PresentationFormat>Apresentação na tela (16:9)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Open Sans Light</vt:lpstr>
      <vt:lpstr>Catamaran Light</vt:lpstr>
      <vt:lpstr>Abel</vt:lpstr>
      <vt:lpstr>Calibri</vt:lpstr>
      <vt:lpstr>Architecture Studio by Slidesgo</vt:lpstr>
      <vt:lpstr>UNICARIOCA</vt:lpstr>
      <vt:lpstr>VESTIBULAR / ENEM – GRADUAÇÃO PRESENCIAL</vt:lpstr>
      <vt:lpstr>VESTIBULAR / ENEM – GRADUAÇÃO EAD/SEMI PRESENCIAL</vt:lpstr>
      <vt:lpstr>SEGUNDA GRADUAÇÃO / TRANSFERÊNCIA</vt:lpstr>
      <vt:lpstr>REABERTURA</vt:lpstr>
      <vt:lpstr>PARCEIROS</vt:lpstr>
      <vt:lpstr>FIES</vt:lpstr>
      <vt:lpstr>PRA VALER / PARCELAMENTO UNICARIOCA</vt:lpstr>
      <vt:lpstr>BOLSA SANTANDER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CURSOS PRESENCIAIS UNINORTE E UNIRON</dc:title>
  <dc:creator>Jaqueline Luzia Peixoto Gonçalves</dc:creator>
  <cp:lastModifiedBy>Jaqueline Luzia Peixoto Gonçalves</cp:lastModifiedBy>
  <cp:revision>8</cp:revision>
  <dcterms:modified xsi:type="dcterms:W3CDTF">2022-07-13T18:05:30Z</dcterms:modified>
</cp:coreProperties>
</file>